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58" r:id="rId6"/>
    <p:sldId id="259" r:id="rId7"/>
    <p:sldId id="262" r:id="rId8"/>
    <p:sldId id="286" r:id="rId9"/>
    <p:sldId id="287" r:id="rId10"/>
    <p:sldId id="280" r:id="rId11"/>
    <p:sldId id="288" r:id="rId12"/>
    <p:sldId id="285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20" autoAdjust="0"/>
  </p:normalViewPr>
  <p:slideViewPr>
    <p:cSldViewPr snapToGrid="0">
      <p:cViewPr varScale="1">
        <p:scale>
          <a:sx n="92" d="100"/>
          <a:sy n="92" d="100"/>
        </p:scale>
        <p:origin x="13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3541-A393-45F4-B20B-831A5F0F7CF0}" type="datetimeFigureOut">
              <a:rPr lang="nl-NL" smtClean="0"/>
              <a:t>30-6-2025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15D9-0B1B-4503-9E6A-09A7AC02E8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5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 UMCG naar het herkennen van cognitieve dysfunctie door artsen en verpleegkundigen.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15D9-0B1B-4503-9E6A-09A7AC02E8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5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9395-C93E-1B68-6585-D750358D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5D6E7-F727-8032-3A8F-144827A2B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3D27F-FA78-021B-FDF3-504F873BD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richtlijnendatabase CVRM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B1876-FCA1-56B8-98A1-7786D0E6A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15D9-0B1B-4503-9E6A-09A7AC02E8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68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ronde rechthoek 9"/>
          <p:cNvSpPr/>
          <p:nvPr/>
        </p:nvSpPr>
        <p:spPr>
          <a:xfrm>
            <a:off x="145595" y="1838551"/>
            <a:ext cx="5829300" cy="3690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3269" y="2237014"/>
            <a:ext cx="4933952" cy="128723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FECD33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93270" y="3683680"/>
            <a:ext cx="4933952" cy="6270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778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93269" y="4470173"/>
            <a:ext cx="4933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17495" y="63510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77847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 hasCustomPrompt="1"/>
          </p:nvPr>
        </p:nvSpPr>
        <p:spPr>
          <a:xfrm>
            <a:off x="162151" y="4614408"/>
            <a:ext cx="5812744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Persoonsinformatie</a:t>
            </a:r>
          </a:p>
        </p:txBody>
      </p:sp>
    </p:spTree>
    <p:extLst>
      <p:ext uri="{BB962C8B-B14F-4D97-AF65-F5344CB8AC3E}">
        <p14:creationId xmlns:p14="http://schemas.microsoft.com/office/powerpoint/2010/main" val="21450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5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5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6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Disclosure</a:t>
            </a:r>
            <a:r>
              <a:rPr lang="nl-NL" dirty="0"/>
              <a:t> belangen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838200" y="1371600"/>
            <a:ext cx="10515600" cy="0"/>
          </a:xfrm>
          <a:prstGeom prst="line">
            <a:avLst/>
          </a:prstGeom>
          <a:ln>
            <a:solidFill>
              <a:srgbClr val="07784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7276123" y="2293713"/>
            <a:ext cx="4908550" cy="3259748"/>
          </a:xfrm>
        </p:spPr>
        <p:txBody>
          <a:bodyPr/>
          <a:lstStyle>
            <a:lvl1pPr rtl="0" eaLnBrk="1" fontAlgn="auto" latinLnBrk="0" hangingPunct="1">
              <a:defRPr sz="2800"/>
            </a:lvl1pPr>
          </a:lstStyle>
          <a:p>
            <a:pPr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Geen</a:t>
            </a:r>
          </a:p>
          <a:p>
            <a:pPr rtl="0" eaLnBrk="1" fontAlgn="t" latinLnBrk="0" hangingPunct="1"/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267170" y="2293713"/>
            <a:ext cx="6008953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 eaLnBrk="1" fontAlgn="t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(Potentiële) belangenverstrengeling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t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Voor bijeenkomst mogelijk relevante relaties met bedrijven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Sponsoring of onderzoeksgeld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Honorarium of andere vergoeding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Aandeelhouder</a:t>
            </a:r>
            <a:endParaRPr lang="nl-NL" sz="1800" b="0" i="0" u="none" strike="noStrike" dirty="0">
              <a:effectLst/>
              <a:latin typeface="+mn-lt"/>
            </a:endParaRPr>
          </a:p>
          <a:p>
            <a:pPr marL="285750" indent="-285750" rtl="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Andere relatie, namelijk:</a:t>
            </a:r>
            <a:endParaRPr lang="nl-NL" sz="18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2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9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78046" y="63510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77847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" y="1"/>
            <a:ext cx="838200" cy="6858000"/>
          </a:xfrm>
          <a:prstGeom prst="rect">
            <a:avLst/>
          </a:prstGeom>
          <a:solidFill>
            <a:srgbClr val="077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98BC5E1-0DF1-989F-4012-7F19EDE6722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41" y="5577640"/>
            <a:ext cx="1909160" cy="8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78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BE71B-1472-D8E4-E2F0-C7C309229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Dementie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E57246-AF91-2C07-DE72-D7BE22C9C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 (ongeveer) 10 slides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B1FFDF-4CD0-A1E5-5C81-DB1DF4896A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4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B073-94C8-8602-7EB5-D5727DCE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Bedside</a:t>
            </a:r>
            <a:r>
              <a:rPr lang="nl-NL" dirty="0"/>
              <a:t>-testen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4341-F17E-99C5-19F2-6E1671FC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MMSE (meer oriëntatie)</a:t>
            </a:r>
          </a:p>
          <a:p>
            <a:r>
              <a:rPr lang="nl-NL" dirty="0"/>
              <a:t>MOCA (meer executieve functie)</a:t>
            </a:r>
          </a:p>
          <a:p>
            <a:r>
              <a:rPr lang="nl-NL" dirty="0"/>
              <a:t>RUDAS (bij migratieachtergrond en/of weinig scholing)</a:t>
            </a:r>
          </a:p>
          <a:p>
            <a:r>
              <a:rPr lang="nl-NL" dirty="0"/>
              <a:t>(6-CIT) (kort)</a:t>
            </a:r>
          </a:p>
        </p:txBody>
      </p:sp>
    </p:spTree>
    <p:extLst>
      <p:ext uri="{BB962C8B-B14F-4D97-AF65-F5344CB8AC3E}">
        <p14:creationId xmlns:p14="http://schemas.microsoft.com/office/powerpoint/2010/main" val="379601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A1F6-3819-6515-3F3A-93C71248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Beeldvorming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1CA5-3DBF-5F1E-38CC-CAF5B85C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CT of MRI</a:t>
            </a:r>
          </a:p>
          <a:p>
            <a:r>
              <a:rPr lang="nl-NL" dirty="0"/>
              <a:t>Waarde: </a:t>
            </a:r>
          </a:p>
          <a:p>
            <a:pPr lvl="1"/>
            <a:r>
              <a:rPr lang="nl-NL" dirty="0"/>
              <a:t>Uitsluiten van behandelbare aandoeningen</a:t>
            </a:r>
          </a:p>
          <a:p>
            <a:pPr lvl="1"/>
            <a:r>
              <a:rPr lang="nl-NL" dirty="0"/>
              <a:t>Mogelijk betere voorspellende waarde cognitieve screening </a:t>
            </a:r>
          </a:p>
          <a:p>
            <a:pPr lvl="1"/>
            <a:r>
              <a:rPr lang="nl-NL" dirty="0"/>
              <a:t>Onderscheid oorzaken (voorwaarde voor vasculaire- en </a:t>
            </a:r>
            <a:r>
              <a:rPr lang="nl-NL" dirty="0" err="1"/>
              <a:t>frontotemporale</a:t>
            </a:r>
            <a:r>
              <a:rPr lang="nl-NL" dirty="0"/>
              <a:t> dementie)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26B109C-3551-A325-8E22-52D0BFCE1CA8}"/>
              </a:ext>
            </a:extLst>
          </p:cNvPr>
          <p:cNvSpPr txBox="1">
            <a:spLocks/>
          </p:cNvSpPr>
          <p:nvPr/>
        </p:nvSpPr>
        <p:spPr>
          <a:xfrm>
            <a:off x="950768" y="6492874"/>
            <a:ext cx="1029046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Bron: </a:t>
            </a:r>
            <a:r>
              <a:rPr lang="en-US" sz="1800" i="1" dirty="0" err="1"/>
              <a:t>Richtlijnendatabase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36481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BB84-A035-1654-F358-4E447CFD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diagnostiek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C9FB-980C-22D7-123D-F8590A77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NPO (bij twijfel over of duiding van cognitieve stoornis(sen))</a:t>
            </a:r>
          </a:p>
          <a:p>
            <a:r>
              <a:rPr lang="nl-NL" dirty="0"/>
              <a:t>Liquordiagnostiek (met name &lt;65 jaar bij verdenking Alzheimer)</a:t>
            </a:r>
          </a:p>
          <a:p>
            <a:endParaRPr lang="nl-NL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64BFA54-BE2A-93F3-26B1-B8E8F327F7B6}"/>
              </a:ext>
            </a:extLst>
          </p:cNvPr>
          <p:cNvSpPr txBox="1">
            <a:spLocks/>
          </p:cNvSpPr>
          <p:nvPr/>
        </p:nvSpPr>
        <p:spPr>
          <a:xfrm>
            <a:off x="950768" y="6492874"/>
            <a:ext cx="1029046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Bron: </a:t>
            </a:r>
            <a:r>
              <a:rPr lang="en-US" sz="1800" i="1" dirty="0" err="1"/>
              <a:t>Richtlijnendatabase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6090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1EFF-2FC1-099A-9D6F-E1094F8A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D806-4144-42BC-1D6B-CF293EEF2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Medicamenteus </a:t>
            </a:r>
          </a:p>
          <a:p>
            <a:pPr>
              <a:buFontTx/>
              <a:buChar char="-"/>
            </a:pPr>
            <a:r>
              <a:rPr lang="nl-NL" dirty="0" err="1"/>
              <a:t>Cholinesteraseremmers</a:t>
            </a:r>
            <a:r>
              <a:rPr lang="nl-NL" dirty="0"/>
              <a:t> (lichte tot matige Alzheimer dementie)</a:t>
            </a:r>
          </a:p>
          <a:p>
            <a:pPr lvl="1">
              <a:buFontTx/>
              <a:buChar char="-"/>
            </a:pPr>
            <a:r>
              <a:rPr lang="nl-NL" dirty="0"/>
              <a:t>Galantamine of </a:t>
            </a:r>
            <a:r>
              <a:rPr lang="nl-NL" dirty="0" err="1"/>
              <a:t>rivastimine</a:t>
            </a:r>
            <a:endParaRPr lang="nl-NL" dirty="0"/>
          </a:p>
          <a:p>
            <a:pPr>
              <a:buFontTx/>
              <a:buChar char="-"/>
            </a:pPr>
            <a:r>
              <a:rPr lang="nl-NL" dirty="0" err="1"/>
              <a:t>Memantine</a:t>
            </a:r>
            <a:r>
              <a:rPr lang="nl-NL" dirty="0"/>
              <a:t> (matige tot ernstige Alzheimer dementie)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Psychosociale non-farmacologische interventies</a:t>
            </a:r>
          </a:p>
          <a:p>
            <a:pPr>
              <a:buFontTx/>
              <a:buChar char="-"/>
            </a:pPr>
            <a:r>
              <a:rPr lang="nl-NL" dirty="0"/>
              <a:t>Interventies gericht op patiënt (o.a. cognitieve training)</a:t>
            </a:r>
          </a:p>
          <a:p>
            <a:pPr>
              <a:buFontTx/>
              <a:buChar char="-"/>
            </a:pPr>
            <a:r>
              <a:rPr lang="nl-NL" dirty="0"/>
              <a:t>Interventies gericht op mantelzorger (o.a. gespreksgroepen)</a:t>
            </a:r>
          </a:p>
          <a:p>
            <a:pPr>
              <a:buFontTx/>
              <a:buChar char="-"/>
            </a:pPr>
            <a:r>
              <a:rPr lang="nl-NL" dirty="0"/>
              <a:t>Interventies gericht op zowel patiënt als mantelzorger (o.a. casemanagement)</a:t>
            </a:r>
          </a:p>
          <a:p>
            <a:pPr>
              <a:buFontTx/>
              <a:buChar char="-"/>
            </a:pPr>
            <a:r>
              <a:rPr lang="nl-NL" dirty="0"/>
              <a:t>Interventies op zorgpersoneel (scholing)</a:t>
            </a:r>
          </a:p>
          <a:p>
            <a:pPr lvl="1">
              <a:buFontTx/>
              <a:buChar char="-"/>
            </a:pPr>
            <a:endParaRPr lang="nl-NL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346B866-7900-5B37-D2B3-10DA2DBA9573}"/>
              </a:ext>
            </a:extLst>
          </p:cNvPr>
          <p:cNvSpPr txBox="1">
            <a:spLocks/>
          </p:cNvSpPr>
          <p:nvPr/>
        </p:nvSpPr>
        <p:spPr>
          <a:xfrm>
            <a:off x="950768" y="6492874"/>
            <a:ext cx="1029046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Bron: </a:t>
            </a:r>
            <a:r>
              <a:rPr lang="en-US" sz="1800" i="1" dirty="0" err="1"/>
              <a:t>Richtlijnendatabase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334256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Diagnose</a:t>
            </a:r>
          </a:p>
          <a:p>
            <a:r>
              <a:rPr lang="nl-NL" dirty="0"/>
              <a:t>Differentiaal diagnose</a:t>
            </a:r>
          </a:p>
          <a:p>
            <a:r>
              <a:rPr lang="nl-NL" dirty="0"/>
              <a:t>Anamnese</a:t>
            </a:r>
          </a:p>
          <a:p>
            <a:r>
              <a:rPr lang="nl-NL" dirty="0" err="1"/>
              <a:t>Bedside</a:t>
            </a:r>
            <a:r>
              <a:rPr lang="nl-NL" dirty="0"/>
              <a:t>-testen</a:t>
            </a:r>
          </a:p>
          <a:p>
            <a:r>
              <a:rPr lang="nl-NL" dirty="0"/>
              <a:t>Beeldvorming</a:t>
            </a:r>
          </a:p>
          <a:p>
            <a:r>
              <a:rPr lang="nl-NL" dirty="0"/>
              <a:t>Aanvullende diagnostiek</a:t>
            </a:r>
          </a:p>
        </p:txBody>
      </p:sp>
    </p:spTree>
    <p:extLst>
      <p:ext uri="{BB962C8B-B14F-4D97-AF65-F5344CB8AC3E}">
        <p14:creationId xmlns:p14="http://schemas.microsoft.com/office/powerpoint/2010/main" val="240155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96F84-CCC8-654C-8A13-68D5D162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7F92A-7615-CF86-44E1-810595CB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68" y="6492874"/>
            <a:ext cx="10290464" cy="3651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i="1" dirty="0"/>
              <a:t>Bron: Recognition of cognitive dysfunction in </a:t>
            </a:r>
            <a:r>
              <a:rPr lang="en-US" sz="1800" i="1" dirty="0" err="1"/>
              <a:t>hospitalised</a:t>
            </a:r>
            <a:r>
              <a:rPr lang="en-US" sz="1800" i="1" dirty="0"/>
              <a:t> older patients: a flash mob study, Visser et al, BMC Geriatrics 2024</a:t>
            </a:r>
            <a:endParaRPr lang="nl-NL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916F0-54B4-3C12-0915-0E93696B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1453020"/>
            <a:ext cx="7833649" cy="4793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D25C4D-9A98-7889-E06A-43229F29D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193" y="1453020"/>
            <a:ext cx="906607" cy="9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2B8FFC7-4D82-0C5E-FEC7-C431EC07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Diagnose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9EC01-442A-D7A5-7D47-7BE6EF974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/>
              <a:t>MCI/beperkte neurocognitieve stoornis:</a:t>
            </a:r>
          </a:p>
          <a:p>
            <a:r>
              <a:rPr lang="nl-NL" dirty="0"/>
              <a:t>Milde cognitieve of gedragsmatige (</a:t>
            </a:r>
            <a:r>
              <a:rPr lang="nl-NL" dirty="0" err="1"/>
              <a:t>neuropsychiatrische</a:t>
            </a:r>
            <a:r>
              <a:rPr lang="nl-NL" dirty="0"/>
              <a:t>) symptomen die:</a:t>
            </a:r>
          </a:p>
          <a:p>
            <a:r>
              <a:rPr lang="nl-NL" dirty="0"/>
              <a:t>Interfereren beperkt met dagelijks functioneren;</a:t>
            </a:r>
          </a:p>
          <a:p>
            <a:r>
              <a:rPr lang="nl-NL" dirty="0"/>
              <a:t>duidelijk afgenomen zijn ten opzichte van eerder niveau van functioneren;</a:t>
            </a:r>
          </a:p>
          <a:p>
            <a:r>
              <a:rPr lang="nl-NL" dirty="0"/>
              <a:t>niet verklaard worden door een delier of depressie;</a:t>
            </a:r>
          </a:p>
          <a:p>
            <a:r>
              <a:rPr lang="nl-NL" dirty="0"/>
              <a:t>gediagnosticeerd zijn op basis van anamnese en hetero-anamnese en een objectieve cognitieve beoordeling (</a:t>
            </a:r>
            <a:r>
              <a:rPr lang="nl-NL" dirty="0" err="1"/>
              <a:t>bedside</a:t>
            </a:r>
            <a:r>
              <a:rPr lang="nl-NL" dirty="0"/>
              <a:t> cognitieve screeningstesten of neuropsychologisch onderzoek);</a:t>
            </a:r>
          </a:p>
          <a:p>
            <a:r>
              <a:rPr lang="nl-NL" dirty="0"/>
              <a:t>cognitieve beperking laten zien in tenminste een van de volgende domeinen:</a:t>
            </a:r>
          </a:p>
          <a:p>
            <a:pPr lvl="1"/>
            <a:r>
              <a:rPr lang="nl-NL" dirty="0"/>
              <a:t>vermogen om nieuwe informatie op te slaan en te onthouden;</a:t>
            </a:r>
          </a:p>
          <a:p>
            <a:pPr lvl="1"/>
            <a:r>
              <a:rPr lang="nl-NL" dirty="0"/>
              <a:t>redeneren en uitvoeren complexe taken, inschattingsvermogen;</a:t>
            </a:r>
          </a:p>
          <a:p>
            <a:pPr lvl="1"/>
            <a:r>
              <a:rPr lang="nl-NL" dirty="0" err="1"/>
              <a:t>visuospatiële</a:t>
            </a:r>
            <a:r>
              <a:rPr lang="nl-NL" dirty="0"/>
              <a:t> functies;</a:t>
            </a:r>
          </a:p>
          <a:p>
            <a:pPr lvl="1"/>
            <a:r>
              <a:rPr lang="nl-NL" dirty="0"/>
              <a:t>taalfuncties;</a:t>
            </a:r>
          </a:p>
          <a:p>
            <a:pPr lvl="1"/>
            <a:r>
              <a:rPr lang="nl-NL" dirty="0"/>
              <a:t>gedrag en persoonlijkheid.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3240-8B06-8903-4C71-64C58ECF8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/>
              <a:t>Dementie/uitgebreide neurocognitieve stoornis:</a:t>
            </a:r>
          </a:p>
          <a:p>
            <a:r>
              <a:rPr lang="nl-NL" dirty="0"/>
              <a:t>Cognitieve of gedragsmatige (</a:t>
            </a:r>
            <a:r>
              <a:rPr lang="nl-NL" dirty="0" err="1"/>
              <a:t>neuropsychiatrische</a:t>
            </a:r>
            <a:r>
              <a:rPr lang="nl-NL" dirty="0"/>
              <a:t>) symptomen die:</a:t>
            </a:r>
          </a:p>
          <a:p>
            <a:r>
              <a:rPr lang="nl-NL" dirty="0"/>
              <a:t>interfereren met dagelijks functioneren;</a:t>
            </a:r>
          </a:p>
          <a:p>
            <a:r>
              <a:rPr lang="nl-NL" dirty="0"/>
              <a:t>duidelijk afgenomen zijn ten opzichte van eerder niveau van functioneren;</a:t>
            </a:r>
          </a:p>
          <a:p>
            <a:r>
              <a:rPr lang="nl-NL" dirty="0"/>
              <a:t>niet verklaard worden door een delier of depressie;</a:t>
            </a:r>
          </a:p>
          <a:p>
            <a:r>
              <a:rPr lang="nl-NL" dirty="0"/>
              <a:t>gediagnosticeerd zijn op basis van anamnese en hetero-anamnese en een objectieve cognitieve beoordeling (</a:t>
            </a:r>
            <a:r>
              <a:rPr lang="nl-NL" dirty="0" err="1"/>
              <a:t>bedside</a:t>
            </a:r>
            <a:r>
              <a:rPr lang="nl-NL" dirty="0"/>
              <a:t> cognitieve screeningstesten of neuropsychologisch onderzoek);</a:t>
            </a:r>
          </a:p>
          <a:p>
            <a:r>
              <a:rPr lang="nl-NL" dirty="0"/>
              <a:t>cognitieve beperking laten zien in tenminste twee van de volgende domeinen:</a:t>
            </a:r>
          </a:p>
          <a:p>
            <a:pPr lvl="1"/>
            <a:r>
              <a:rPr lang="nl-NL" dirty="0"/>
              <a:t>vermogen om nieuwe informatie op te slaan en te onthouden;</a:t>
            </a:r>
          </a:p>
          <a:p>
            <a:pPr lvl="1"/>
            <a:r>
              <a:rPr lang="nl-NL" dirty="0"/>
              <a:t>redeneren en uitvoeren complexe taken, inschattingsvermogen;</a:t>
            </a:r>
          </a:p>
          <a:p>
            <a:pPr lvl="1"/>
            <a:r>
              <a:rPr lang="nl-NL" dirty="0" err="1"/>
              <a:t>visuospatiële</a:t>
            </a:r>
            <a:r>
              <a:rPr lang="nl-NL" dirty="0"/>
              <a:t> functies;</a:t>
            </a:r>
          </a:p>
          <a:p>
            <a:pPr lvl="1"/>
            <a:r>
              <a:rPr lang="nl-NL" dirty="0"/>
              <a:t>taalfuncties;</a:t>
            </a:r>
          </a:p>
          <a:p>
            <a:pPr lvl="1"/>
            <a:r>
              <a:rPr lang="nl-NL" dirty="0"/>
              <a:t>gedrag en persoonlijkheid.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ABF09FE-0F38-5F19-8F00-BC6A1D924F3A}"/>
              </a:ext>
            </a:extLst>
          </p:cNvPr>
          <p:cNvSpPr txBox="1">
            <a:spLocks/>
          </p:cNvSpPr>
          <p:nvPr/>
        </p:nvSpPr>
        <p:spPr>
          <a:xfrm>
            <a:off x="950768" y="6492874"/>
            <a:ext cx="1029046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Naar </a:t>
            </a:r>
            <a:r>
              <a:rPr lang="en-US" sz="1800" i="1" dirty="0" err="1"/>
              <a:t>richtlijnendatabase</a:t>
            </a:r>
            <a:r>
              <a:rPr lang="en-US" sz="1800" i="1" dirty="0"/>
              <a:t> </a:t>
            </a:r>
            <a:r>
              <a:rPr lang="en-US" sz="1800" i="1" dirty="0" err="1"/>
              <a:t>en</a:t>
            </a:r>
            <a:r>
              <a:rPr lang="en-US" sz="1800" i="1" dirty="0"/>
              <a:t> DSM5. 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94751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B140-533A-036B-1139-E34348B8C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73CCD-3080-4E29-6418-B38EE775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Oorzaken dementie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4D10D-D37E-E86D-F75B-18C14944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404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B61099F-F128-BB52-D35C-A97ECCEA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68" y="6492874"/>
            <a:ext cx="10290464" cy="36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Bron: Alzheimer Nederland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295628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3995-8279-353C-F7B8-3DD0A9E0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Oorzaken dementie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13EB6-5E85-AF52-AD4F-1637125A3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32" y="1825625"/>
            <a:ext cx="6592936" cy="4351338"/>
          </a:xfrm>
          <a:prstGeom prst="rect">
            <a:avLst/>
          </a:prstGeom>
          <a:noFill/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E00817B-39D5-1A9B-126C-922DB92D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68" y="6492874"/>
            <a:ext cx="10290464" cy="36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Bron: Alzheimer Nederland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286423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776E-5F08-8637-E64D-73352449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Differentiaal diagnose</a:t>
            </a:r>
          </a:p>
        </p:txBody>
      </p:sp>
      <p:pic>
        <p:nvPicPr>
          <p:cNvPr id="1026" name="Picture 2" descr="Tabel 1 | Differentiaaldiagnose vergeetachtigheid">
            <a:extLst>
              <a:ext uri="{FF2B5EF4-FFF2-40B4-BE49-F238E27FC236}">
                <a16:creationId xmlns:a16="http://schemas.microsoft.com/office/drawing/2014/main" id="{1EC8A032-1E9D-77E1-CF59-6D34ECAF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134" y="1457324"/>
            <a:ext cx="8316830" cy="48861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39E1E59-63AD-D642-9D9D-EE50CCA1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68" y="6492874"/>
            <a:ext cx="10290464" cy="36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Bron: </a:t>
            </a:r>
            <a:r>
              <a:rPr lang="en-US" sz="1800" i="1" dirty="0" err="1"/>
              <a:t>Vergeetachtigheid</a:t>
            </a:r>
            <a:r>
              <a:rPr lang="en-US" sz="1800" i="1" dirty="0"/>
              <a:t>, Mol van </a:t>
            </a:r>
            <a:r>
              <a:rPr lang="en-US" sz="1800" i="1" dirty="0" err="1"/>
              <a:t>Charante</a:t>
            </a:r>
            <a:r>
              <a:rPr lang="en-US" sz="1800" i="1" dirty="0"/>
              <a:t> et al., NTVG 2024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40213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74FC-A019-0375-7403-6D9919D9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75E1-7813-30EC-8AE2-055733B4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Tabel 2 | Klinische kenmerken van dementie, delier en depressie">
            <a:extLst>
              <a:ext uri="{FF2B5EF4-FFF2-40B4-BE49-F238E27FC236}">
                <a16:creationId xmlns:a16="http://schemas.microsoft.com/office/drawing/2014/main" id="{51E19E32-8DC5-C377-4EEF-B1FF984A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8" y="1509714"/>
            <a:ext cx="8835538" cy="47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16784CC-CD71-C670-5A54-B87714080392}"/>
              </a:ext>
            </a:extLst>
          </p:cNvPr>
          <p:cNvSpPr txBox="1">
            <a:spLocks/>
          </p:cNvSpPr>
          <p:nvPr/>
        </p:nvSpPr>
        <p:spPr>
          <a:xfrm>
            <a:off x="950768" y="6492874"/>
            <a:ext cx="1029046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/>
              <a:t>Bron: Vergeetachtigheid, Mol van Charante et al., NTVG 2024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247687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82F4-9485-5D86-B1EE-F77A8125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(Hetero-)Anamnese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1ABB-A58B-3A1F-6439-4D37F082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Anamnese: </a:t>
            </a:r>
          </a:p>
          <a:p>
            <a:pPr>
              <a:buFontTx/>
              <a:buChar char="-"/>
            </a:pPr>
            <a:r>
              <a:rPr lang="nl-NL" dirty="0"/>
              <a:t>Concrete voorbeelden</a:t>
            </a:r>
          </a:p>
          <a:p>
            <a:pPr>
              <a:buFontTx/>
              <a:buChar char="-"/>
            </a:pPr>
            <a:r>
              <a:rPr lang="nl-NL" dirty="0"/>
              <a:t>Wens diagnostiek</a:t>
            </a:r>
          </a:p>
          <a:p>
            <a:pPr>
              <a:buFontTx/>
              <a:buChar char="-"/>
            </a:pPr>
            <a:r>
              <a:rPr lang="nl-NL" dirty="0"/>
              <a:t>Van beperkte diagnostische waarde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Hetero</a:t>
            </a:r>
          </a:p>
          <a:p>
            <a:pPr>
              <a:buFontTx/>
              <a:buChar char="-"/>
            </a:pPr>
            <a:r>
              <a:rPr lang="nl-NL" dirty="0"/>
              <a:t>Zo mogelijk (en met toestemming) apart spreken</a:t>
            </a:r>
          </a:p>
          <a:p>
            <a:pPr>
              <a:buFontTx/>
              <a:buChar char="-"/>
            </a:pPr>
            <a:r>
              <a:rPr lang="nl-NL" dirty="0"/>
              <a:t>Concrete voorbeelden</a:t>
            </a:r>
          </a:p>
          <a:p>
            <a:pPr>
              <a:buFontTx/>
              <a:buChar char="-"/>
            </a:pPr>
            <a:r>
              <a:rPr lang="nl-NL" dirty="0"/>
              <a:t>Dagelijkse bezigheden en relatie tot klachten</a:t>
            </a:r>
          </a:p>
          <a:p>
            <a:pPr>
              <a:buFontTx/>
              <a:buChar char="-"/>
            </a:pPr>
            <a:r>
              <a:rPr lang="nl-NL" dirty="0"/>
              <a:t>Beperkingen dagelijks leven door cognitieve klachten</a:t>
            </a:r>
          </a:p>
          <a:p>
            <a:pPr>
              <a:buFontTx/>
              <a:buChar char="-"/>
            </a:pPr>
            <a:r>
              <a:rPr lang="nl-NL" dirty="0"/>
              <a:t>Cognitief, psychisch, fysiek en sociaal functioneren langere tijd</a:t>
            </a:r>
          </a:p>
          <a:p>
            <a:pPr>
              <a:buFontTx/>
              <a:buChar char="-"/>
            </a:pPr>
            <a:r>
              <a:rPr lang="nl-NL" dirty="0"/>
              <a:t>Mate van inzicht in functioneren en gedragsverandering</a:t>
            </a:r>
          </a:p>
          <a:p>
            <a:pPr>
              <a:buFontTx/>
              <a:buChar char="-"/>
            </a:pPr>
            <a:r>
              <a:rPr lang="nl-NL" dirty="0"/>
              <a:t>IQCODE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8076505-5E9E-BA7C-A10A-108B7E676AC2}"/>
              </a:ext>
            </a:extLst>
          </p:cNvPr>
          <p:cNvSpPr txBox="1">
            <a:spLocks/>
          </p:cNvSpPr>
          <p:nvPr/>
        </p:nvSpPr>
        <p:spPr>
          <a:xfrm>
            <a:off x="950768" y="6492874"/>
            <a:ext cx="1029046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/>
              <a:t>Bron: Vergeetachtigheid, Mol van Charante et al., NTVG 2024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2356355262"/>
      </p:ext>
    </p:extLst>
  </p:cSld>
  <p:clrMapOvr>
    <a:masterClrMapping/>
  </p:clrMapOvr>
</p:sld>
</file>

<file path=ppt/theme/theme1.xml><?xml version="1.0" encoding="utf-8"?>
<a:theme xmlns:a="http://schemas.openxmlformats.org/drawingml/2006/main" name="intOG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Helvetica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.potx" id="{AE9E7A2A-D926-4957-8A4D-FA627C2BEA54}" vid="{63318082-816C-413B-A2D0-D03B522919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D0C6235C1CF44995BB8EBB32EE358" ma:contentTypeVersion="18" ma:contentTypeDescription="Een nieuw document maken." ma:contentTypeScope="" ma:versionID="fa72b644bb69029fd4736da9a216d4a7">
  <xsd:schema xmlns:xsd="http://www.w3.org/2001/XMLSchema" xmlns:xs="http://www.w3.org/2001/XMLSchema" xmlns:p="http://schemas.microsoft.com/office/2006/metadata/properties" xmlns:ns2="500c8133-7ad0-408b-afb1-f58600f2364d" xmlns:ns3="191299a0-7221-4a00-a903-e692c88eea4b" targetNamespace="http://schemas.microsoft.com/office/2006/metadata/properties" ma:root="true" ma:fieldsID="b915ac1689d542841759065f964450b0" ns2:_="" ns3:_="">
    <xsd:import namespace="500c8133-7ad0-408b-afb1-f58600f2364d"/>
    <xsd:import namespace="191299a0-7221-4a00-a903-e692c88eea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c8133-7ad0-408b-afb1-f58600f236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a3be93-407e-4041-aa3b-47bc015f8334}" ma:internalName="TaxCatchAll" ma:showField="CatchAllData" ma:web="500c8133-7ad0-408b-afb1-f58600f236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299a0-7221-4a00-a903-e692c88ee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535c092-297d-4d7b-b020-2a34c45c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0c8133-7ad0-408b-afb1-f58600f2364d" xsi:nil="true"/>
    <lcf76f155ced4ddcb4097134ff3c332f xmlns="191299a0-7221-4a00-a903-e692c88eea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8588C-F1EE-45DA-AADE-B411A076D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c8133-7ad0-408b-afb1-f58600f2364d"/>
    <ds:schemaRef ds:uri="191299a0-7221-4a00-a903-e692c88ee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B3034-188A-421B-A3A8-D64E7AD47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45CF0-8CB5-4CBD-9459-DDC8808E8D8E}">
  <ds:schemaRefs>
    <ds:schemaRef ds:uri="http://schemas.microsoft.com/office/2006/metadata/properties"/>
    <ds:schemaRef ds:uri="http://schemas.microsoft.com/office/infopath/2007/PartnerControls"/>
    <ds:schemaRef ds:uri="500c8133-7ad0-408b-afb1-f58600f2364d"/>
    <ds:schemaRef ds:uri="191299a0-7221-4a00-a903-e692c88eea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INTOGsjabloon250304</Template>
  <TotalTime>1081</TotalTime>
  <Words>532</Words>
  <Application>Microsoft Office PowerPoint</Application>
  <PresentationFormat>Widescreen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Helvetica</vt:lpstr>
      <vt:lpstr>intOG</vt:lpstr>
      <vt:lpstr>Dementie</vt:lpstr>
      <vt:lpstr>Inhoud</vt:lpstr>
      <vt:lpstr>Introductie</vt:lpstr>
      <vt:lpstr>Diagnose</vt:lpstr>
      <vt:lpstr>Oorzaken dementie</vt:lpstr>
      <vt:lpstr>Oorzaken dementie</vt:lpstr>
      <vt:lpstr>Differentiaal diagnose</vt:lpstr>
      <vt:lpstr>PowerPoint Presentation</vt:lpstr>
      <vt:lpstr>(Hetero-)Anamnese</vt:lpstr>
      <vt:lpstr>Bedside-testen</vt:lpstr>
      <vt:lpstr>Beeldvorming</vt:lpstr>
      <vt:lpstr>Aanvullende diagnostiek</vt:lpstr>
      <vt:lpstr>Behandeling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L’Ortye, Mariëlle</dc:creator>
  <cp:lastModifiedBy>Frank Bijvank</cp:lastModifiedBy>
  <cp:revision>10</cp:revision>
  <dcterms:created xsi:type="dcterms:W3CDTF">2024-03-29T11:12:29Z</dcterms:created>
  <dcterms:modified xsi:type="dcterms:W3CDTF">2025-06-30T16:20:56Z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0x0101000C2D0C6235C1CF44995BB8EBB32EE358</vt:lpwstr>
  </property>
</Properties>
</file>