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2" r:id="rId8"/>
    <p:sldId id="260" r:id="rId9"/>
    <p:sldId id="261" r:id="rId10"/>
    <p:sldId id="270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fgeronde rechthoek 9"/>
          <p:cNvSpPr/>
          <p:nvPr/>
        </p:nvSpPr>
        <p:spPr>
          <a:xfrm>
            <a:off x="145595" y="1838551"/>
            <a:ext cx="5829300" cy="36902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3269" y="2237014"/>
            <a:ext cx="4933952" cy="1287236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FECD33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93270" y="3683680"/>
            <a:ext cx="4933952" cy="6270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778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593269" y="4470173"/>
            <a:ext cx="4933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17495" y="63510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77847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0" hasCustomPrompt="1"/>
          </p:nvPr>
        </p:nvSpPr>
        <p:spPr>
          <a:xfrm>
            <a:off x="162151" y="4614408"/>
            <a:ext cx="5812744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Persoonsinformatie</a:t>
            </a:r>
          </a:p>
        </p:txBody>
      </p:sp>
    </p:spTree>
    <p:extLst>
      <p:ext uri="{BB962C8B-B14F-4D97-AF65-F5344CB8AC3E}">
        <p14:creationId xmlns:p14="http://schemas.microsoft.com/office/powerpoint/2010/main" val="214503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838200" y="1371600"/>
            <a:ext cx="10515600" cy="0"/>
          </a:xfrm>
          <a:prstGeom prst="line">
            <a:avLst/>
          </a:prstGeom>
          <a:ln>
            <a:solidFill>
              <a:srgbClr val="07784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5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838200" y="1371600"/>
            <a:ext cx="10515600" cy="0"/>
          </a:xfrm>
          <a:prstGeom prst="line">
            <a:avLst/>
          </a:prstGeom>
          <a:ln>
            <a:solidFill>
              <a:srgbClr val="07784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35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838200" y="1371600"/>
            <a:ext cx="10515600" cy="0"/>
          </a:xfrm>
          <a:prstGeom prst="line">
            <a:avLst/>
          </a:prstGeom>
          <a:ln>
            <a:solidFill>
              <a:srgbClr val="07784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0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38200" y="1371600"/>
            <a:ext cx="10515600" cy="0"/>
          </a:xfrm>
          <a:prstGeom prst="line">
            <a:avLst/>
          </a:prstGeom>
          <a:ln>
            <a:solidFill>
              <a:srgbClr val="07784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06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Disclosure</a:t>
            </a:r>
            <a:r>
              <a:rPr lang="nl-NL" dirty="0"/>
              <a:t> belangen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38200" y="1371600"/>
            <a:ext cx="10515600" cy="0"/>
          </a:xfrm>
          <a:prstGeom prst="line">
            <a:avLst/>
          </a:prstGeom>
          <a:ln>
            <a:solidFill>
              <a:srgbClr val="07784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7276123" y="2293713"/>
            <a:ext cx="4908550" cy="3259748"/>
          </a:xfrm>
        </p:spPr>
        <p:txBody>
          <a:bodyPr/>
          <a:lstStyle>
            <a:lvl1pPr rtl="0" eaLnBrk="1" fontAlgn="auto" latinLnBrk="0" hangingPunct="1">
              <a:defRPr sz="2800"/>
            </a:lvl1pPr>
          </a:lstStyle>
          <a:p>
            <a:pPr rtl="0" eaLnBrk="1" fontAlgn="t" latinLnBrk="0" hangingPunct="1"/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Geen</a:t>
            </a:r>
          </a:p>
          <a:p>
            <a:pPr rtl="0" eaLnBrk="1" fontAlgn="t" latinLnBrk="0" hangingPunct="1"/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267170" y="2293713"/>
            <a:ext cx="6008953" cy="2542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 eaLnBrk="1" fontAlgn="t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(Potentiële) belangenverstrengeling</a:t>
            </a:r>
            <a:endParaRPr lang="nl-NL" sz="1800" b="0" i="0" u="none" strike="noStrike" dirty="0">
              <a:effectLst/>
              <a:latin typeface="+mn-lt"/>
            </a:endParaRPr>
          </a:p>
          <a:p>
            <a:pPr marL="285750" indent="-285750" rtl="0" eaLnBrk="1" fontAlgn="t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Voor bijeenkomst mogelijk relevante relaties met bedrijven</a:t>
            </a:r>
            <a:endParaRPr lang="nl-NL" sz="1800" b="0" i="0" u="none" strike="noStrike" dirty="0">
              <a:effectLst/>
              <a:latin typeface="+mn-lt"/>
            </a:endParaRPr>
          </a:p>
          <a:p>
            <a:pPr marL="285750" indent="-285750" rtl="0" eaLnBrk="1" fontAlgn="auto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Sponsoring of onderzoeksgeld</a:t>
            </a:r>
            <a:endParaRPr lang="nl-NL" sz="1800" b="0" i="0" u="none" strike="noStrike" dirty="0">
              <a:effectLst/>
              <a:latin typeface="+mn-lt"/>
            </a:endParaRPr>
          </a:p>
          <a:p>
            <a:pPr marL="285750" indent="-285750" rtl="0" eaLnBrk="1" fontAlgn="auto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Honorarium of andere vergoeding</a:t>
            </a:r>
            <a:endParaRPr lang="nl-NL" sz="1800" b="0" i="0" u="none" strike="noStrike" dirty="0">
              <a:effectLst/>
              <a:latin typeface="+mn-lt"/>
            </a:endParaRPr>
          </a:p>
          <a:p>
            <a:pPr marL="285750" indent="-285750" rtl="0" eaLnBrk="1" fontAlgn="auto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Aandeelhouder</a:t>
            </a:r>
            <a:endParaRPr lang="nl-NL" sz="1800" b="0" i="0" u="none" strike="noStrike" dirty="0">
              <a:effectLst/>
              <a:latin typeface="+mn-lt"/>
            </a:endParaRPr>
          </a:p>
          <a:p>
            <a:pPr marL="285750" indent="-285750" rtl="0" eaLnBrk="1" fontAlgn="auto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Andere relatie, namelijk:</a:t>
            </a:r>
            <a:endParaRPr lang="nl-NL" sz="1800" b="0" i="0" u="none" strike="noStrike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27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98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778046" y="63510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77847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" y="1"/>
            <a:ext cx="838200" cy="6858000"/>
          </a:xfrm>
          <a:prstGeom prst="rect">
            <a:avLst/>
          </a:prstGeom>
          <a:solidFill>
            <a:srgbClr val="077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898BC5E1-0DF1-989F-4012-7F19EDE6722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641" y="5577640"/>
            <a:ext cx="1909160" cy="8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7784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BE71B-1472-D8E4-E2F0-C7C309229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Vallen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5E57246-AF91-2C07-DE72-D7BE22C9C2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 (ongeveer) 10 slides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B1FFDF-4CD0-A1E5-5C81-DB1DF4896A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43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2722D20-A288-195C-F92B-CDE21C2F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Valrisicofactoren</a:t>
            </a:r>
            <a:r>
              <a:rPr lang="en-US" dirty="0"/>
              <a:t> (2)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CA53B1E-C746-43CD-3C9C-D48CC2A7A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691363"/>
              </p:ext>
            </p:extLst>
          </p:nvPr>
        </p:nvGraphicFramePr>
        <p:xfrm>
          <a:off x="838200" y="1864756"/>
          <a:ext cx="10515601" cy="427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429">
                  <a:extLst>
                    <a:ext uri="{9D8B030D-6E8A-4147-A177-3AD203B41FA5}">
                      <a16:colId xmlns:a16="http://schemas.microsoft.com/office/drawing/2014/main" val="3718648133"/>
                    </a:ext>
                  </a:extLst>
                </a:gridCol>
                <a:gridCol w="3549894">
                  <a:extLst>
                    <a:ext uri="{9D8B030D-6E8A-4147-A177-3AD203B41FA5}">
                      <a16:colId xmlns:a16="http://schemas.microsoft.com/office/drawing/2014/main" val="937785282"/>
                    </a:ext>
                  </a:extLst>
                </a:gridCol>
                <a:gridCol w="4604278">
                  <a:extLst>
                    <a:ext uri="{9D8B030D-6E8A-4147-A177-3AD203B41FA5}">
                      <a16:colId xmlns:a16="http://schemas.microsoft.com/office/drawing/2014/main" val="3120839895"/>
                    </a:ext>
                  </a:extLst>
                </a:gridCol>
              </a:tblGrid>
              <a:tr h="244587">
                <a:tc>
                  <a:txBody>
                    <a:bodyPr/>
                    <a:lstStyle/>
                    <a:p>
                      <a:r>
                        <a:rPr lang="nl-NL" sz="900"/>
                        <a:t>Domein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r>
                        <a:rPr lang="nl-NL" sz="900"/>
                        <a:t>Risicofactor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r>
                        <a:rPr lang="nl-NL" sz="900"/>
                        <a:t>Meting/benadering</a:t>
                      </a:r>
                    </a:p>
                  </a:txBody>
                  <a:tcPr marL="71937" marR="71937" marT="35969" marB="35969"/>
                </a:tc>
                <a:extLst>
                  <a:ext uri="{0D108BD9-81ED-4DB2-BD59-A6C34878D82A}">
                    <a16:rowId xmlns:a16="http://schemas.microsoft.com/office/drawing/2014/main" val="2589327714"/>
                  </a:ext>
                </a:extLst>
              </a:tr>
              <a:tr h="388462">
                <a:tc>
                  <a:txBody>
                    <a:bodyPr/>
                    <a:lstStyle/>
                    <a:p>
                      <a:r>
                        <a:rPr lang="nl-NL" sz="900"/>
                        <a:t>ADL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r>
                        <a:rPr lang="nl-NL" sz="900"/>
                        <a:t>Functioneren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 baseline="0"/>
                        <a:t>ADL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 baseline="0"/>
                        <a:t>iADL</a:t>
                      </a:r>
                      <a:endParaRPr lang="nl-NL" sz="900"/>
                    </a:p>
                  </a:txBody>
                  <a:tcPr marL="71937" marR="71937" marT="35969" marB="35969"/>
                </a:tc>
                <a:extLst>
                  <a:ext uri="{0D108BD9-81ED-4DB2-BD59-A6C34878D82A}">
                    <a16:rowId xmlns:a16="http://schemas.microsoft.com/office/drawing/2014/main" val="3726377988"/>
                  </a:ext>
                </a:extLst>
              </a:tr>
              <a:tr h="532336">
                <a:tc>
                  <a:txBody>
                    <a:bodyPr/>
                    <a:lstStyle/>
                    <a:p>
                      <a:r>
                        <a:rPr lang="nl-NL" sz="900"/>
                        <a:t>Cognitie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r>
                        <a:rPr lang="nl-NL" sz="900"/>
                        <a:t>Cognitieve functie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/>
                        <a:t>Clock drawing</a:t>
                      </a:r>
                      <a:r>
                        <a:rPr lang="nl-NL" sz="900" baseline="0"/>
                        <a:t> test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 baseline="0"/>
                        <a:t>Montreal cognitive assessment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 baseline="0"/>
                        <a:t>Trail making test part B</a:t>
                      </a:r>
                      <a:endParaRPr lang="nl-NL" sz="900"/>
                    </a:p>
                  </a:txBody>
                  <a:tcPr marL="71937" marR="71937" marT="35969" marB="35969"/>
                </a:tc>
                <a:extLst>
                  <a:ext uri="{0D108BD9-81ED-4DB2-BD59-A6C34878D82A}">
                    <a16:rowId xmlns:a16="http://schemas.microsoft.com/office/drawing/2014/main" val="3184701228"/>
                  </a:ext>
                </a:extLst>
              </a:tr>
              <a:tr h="5323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r>
                        <a:rPr lang="nl-NL" sz="900"/>
                        <a:t>Delier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/>
                        <a:t>Klinisch inzicht gecombineerd</a:t>
                      </a:r>
                      <a:r>
                        <a:rPr lang="nl-NL" sz="900" baseline="0"/>
                        <a:t> met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/>
                        <a:t>4AT</a:t>
                      </a:r>
                      <a:r>
                        <a:rPr lang="nl-NL" sz="900" baseline="0"/>
                        <a:t> delirium assessment tool, DOS of CAM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900"/>
                    </a:p>
                  </a:txBody>
                  <a:tcPr marL="71937" marR="71937" marT="35969" marB="35969"/>
                </a:tc>
                <a:extLst>
                  <a:ext uri="{0D108BD9-81ED-4DB2-BD59-A6C34878D82A}">
                    <a16:rowId xmlns:a16="http://schemas.microsoft.com/office/drawing/2014/main" val="1577289853"/>
                  </a:ext>
                </a:extLst>
              </a:tr>
              <a:tr h="24458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r>
                        <a:rPr lang="nl-NL" sz="900"/>
                        <a:t>Gedrag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/>
                        <a:t>Beoordeling </a:t>
                      </a:r>
                    </a:p>
                  </a:txBody>
                  <a:tcPr marL="71937" marR="71937" marT="35969" marB="35969"/>
                </a:tc>
                <a:extLst>
                  <a:ext uri="{0D108BD9-81ED-4DB2-BD59-A6C34878D82A}">
                    <a16:rowId xmlns:a16="http://schemas.microsoft.com/office/drawing/2014/main" val="1045777713"/>
                  </a:ext>
                </a:extLst>
              </a:tr>
              <a:tr h="244587">
                <a:tc>
                  <a:txBody>
                    <a:bodyPr/>
                    <a:lstStyle/>
                    <a:p>
                      <a:r>
                        <a:rPr lang="nl-NL" sz="900"/>
                        <a:t>Autonome functie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r>
                        <a:rPr lang="nl-NL" sz="900"/>
                        <a:t>Orthostatische hypotensie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/>
                        <a:t>Protocollaire orthostase meting</a:t>
                      </a:r>
                    </a:p>
                  </a:txBody>
                  <a:tcPr marL="71937" marR="71937" marT="35969" marB="35969"/>
                </a:tc>
                <a:extLst>
                  <a:ext uri="{0D108BD9-81ED-4DB2-BD59-A6C34878D82A}">
                    <a16:rowId xmlns:a16="http://schemas.microsoft.com/office/drawing/2014/main" val="2230476423"/>
                  </a:ext>
                </a:extLst>
              </a:tr>
              <a:tr h="24458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r>
                        <a:rPr lang="nl-NL" sz="900"/>
                        <a:t>Urine-incontinentie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/>
                        <a:t>3IQ-test</a:t>
                      </a:r>
                      <a:endParaRPr lang="nl-NL" sz="900" baseline="0"/>
                    </a:p>
                  </a:txBody>
                  <a:tcPr marL="71937" marR="71937" marT="35969" marB="35969"/>
                </a:tc>
                <a:extLst>
                  <a:ext uri="{0D108BD9-81ED-4DB2-BD59-A6C34878D82A}">
                    <a16:rowId xmlns:a16="http://schemas.microsoft.com/office/drawing/2014/main" val="2366062093"/>
                  </a:ext>
                </a:extLst>
              </a:tr>
              <a:tr h="244587">
                <a:tc>
                  <a:txBody>
                    <a:bodyPr/>
                    <a:lstStyle/>
                    <a:p>
                      <a:r>
                        <a:rPr lang="nl-NL" sz="900"/>
                        <a:t>Comorbiditeit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r>
                        <a:rPr lang="nl-NL" sz="900"/>
                        <a:t>Cardiovasculaire</a:t>
                      </a:r>
                      <a:r>
                        <a:rPr lang="nl-NL" sz="900" baseline="0"/>
                        <a:t> ziekte</a:t>
                      </a:r>
                      <a:endParaRPr lang="nl-NL" sz="900"/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 baseline="0"/>
                        <a:t>Anamnese, LO en ECG</a:t>
                      </a:r>
                    </a:p>
                  </a:txBody>
                  <a:tcPr marL="71937" marR="71937" marT="35969" marB="35969"/>
                </a:tc>
                <a:extLst>
                  <a:ext uri="{0D108BD9-81ED-4DB2-BD59-A6C34878D82A}">
                    <a16:rowId xmlns:a16="http://schemas.microsoft.com/office/drawing/2014/main" val="1800456597"/>
                  </a:ext>
                </a:extLst>
              </a:tr>
              <a:tr h="676211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r>
                        <a:rPr lang="nl-NL" sz="900"/>
                        <a:t>Bijdragende ziektes/atypische ziektepresentatie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 baseline="0"/>
                        <a:t>Geriatrische beoordeling met speciale aandacht voor: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 baseline="0"/>
                        <a:t>Diabetes mellitus, artrose, neurologische ziekte, anemie, elektrolytafwijkingen, schildklierziekte, kwetsbaarheid, sarcopenie, fractuurrisico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 baseline="0"/>
                        <a:t>Atypische ziektepresentatie</a:t>
                      </a:r>
                      <a:endParaRPr lang="nl-NL" sz="900"/>
                    </a:p>
                  </a:txBody>
                  <a:tcPr marL="71937" marR="71937" marT="35969" marB="35969"/>
                </a:tc>
                <a:extLst>
                  <a:ext uri="{0D108BD9-81ED-4DB2-BD59-A6C34878D82A}">
                    <a16:rowId xmlns:a16="http://schemas.microsoft.com/office/drawing/2014/main" val="3023947859"/>
                  </a:ext>
                </a:extLst>
              </a:tr>
              <a:tr h="676211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r>
                        <a:rPr lang="nl-NL" sz="900"/>
                        <a:t>M.</a:t>
                      </a:r>
                      <a:r>
                        <a:rPr lang="nl-NL" sz="900" baseline="0"/>
                        <a:t> Parkinson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/>
                        <a:t>Mobiliteitsbeoordeling (zie boven)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/>
                        <a:t>Freeze of gait-vragenlijst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/>
                        <a:t>Dual</a:t>
                      </a:r>
                      <a:r>
                        <a:rPr lang="nl-NL" sz="900" baseline="0"/>
                        <a:t> task test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 baseline="0"/>
                        <a:t>Orthostase meting</a:t>
                      </a:r>
                      <a:endParaRPr lang="nl-NL" sz="900"/>
                    </a:p>
                  </a:txBody>
                  <a:tcPr marL="71937" marR="71937" marT="35969" marB="35969"/>
                </a:tc>
                <a:extLst>
                  <a:ext uri="{0D108BD9-81ED-4DB2-BD59-A6C34878D82A}">
                    <a16:rowId xmlns:a16="http://schemas.microsoft.com/office/drawing/2014/main" val="839123855"/>
                  </a:ext>
                </a:extLst>
              </a:tr>
              <a:tr h="24458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r>
                        <a:rPr lang="nl-NL" sz="900"/>
                        <a:t>Depressieve stoornis</a:t>
                      </a:r>
                    </a:p>
                  </a:txBody>
                  <a:tcPr marL="71937" marR="71937" marT="35969" marB="35969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900" baseline="0"/>
                        <a:t>Screening met bijvoorbeeld GDS</a:t>
                      </a:r>
                    </a:p>
                  </a:txBody>
                  <a:tcPr marL="71937" marR="71937" marT="35969" marB="35969"/>
                </a:tc>
                <a:extLst>
                  <a:ext uri="{0D108BD9-81ED-4DB2-BD59-A6C34878D82A}">
                    <a16:rowId xmlns:a16="http://schemas.microsoft.com/office/drawing/2014/main" val="2149991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61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99E5D8-D101-C22B-48D9-00CF9220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Valrisicofactoren</a:t>
            </a:r>
            <a:r>
              <a:rPr lang="en-US" dirty="0"/>
              <a:t> (3)	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CA53B1E-C746-43CD-3C9C-D48CC2A7A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966293"/>
              </p:ext>
            </p:extLst>
          </p:nvPr>
        </p:nvGraphicFramePr>
        <p:xfrm>
          <a:off x="838200" y="1958076"/>
          <a:ext cx="10515601" cy="4086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264">
                  <a:extLst>
                    <a:ext uri="{9D8B030D-6E8A-4147-A177-3AD203B41FA5}">
                      <a16:colId xmlns:a16="http://schemas.microsoft.com/office/drawing/2014/main" val="3718648133"/>
                    </a:ext>
                  </a:extLst>
                </a:gridCol>
                <a:gridCol w="3652464">
                  <a:extLst>
                    <a:ext uri="{9D8B030D-6E8A-4147-A177-3AD203B41FA5}">
                      <a16:colId xmlns:a16="http://schemas.microsoft.com/office/drawing/2014/main" val="937785282"/>
                    </a:ext>
                  </a:extLst>
                </a:gridCol>
                <a:gridCol w="4788873">
                  <a:extLst>
                    <a:ext uri="{9D8B030D-6E8A-4147-A177-3AD203B41FA5}">
                      <a16:colId xmlns:a16="http://schemas.microsoft.com/office/drawing/2014/main" val="3120839895"/>
                    </a:ext>
                  </a:extLst>
                </a:gridCol>
              </a:tblGrid>
              <a:tr h="330807">
                <a:tc>
                  <a:txBody>
                    <a:bodyPr/>
                    <a:lstStyle/>
                    <a:p>
                      <a:r>
                        <a:rPr lang="nl-NL" sz="1300"/>
                        <a:t>Domein</a:t>
                      </a:r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r>
                        <a:rPr lang="nl-NL" sz="1300"/>
                        <a:t>Risicofactor</a:t>
                      </a:r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r>
                        <a:rPr lang="nl-NL" sz="1300"/>
                        <a:t>Meting/benadering</a:t>
                      </a:r>
                    </a:p>
                  </a:txBody>
                  <a:tcPr marL="97296" marR="97296" marT="48648" marB="48648"/>
                </a:tc>
                <a:extLst>
                  <a:ext uri="{0D108BD9-81ED-4DB2-BD59-A6C34878D82A}">
                    <a16:rowId xmlns:a16="http://schemas.microsoft.com/office/drawing/2014/main" val="2589327714"/>
                  </a:ext>
                </a:extLst>
              </a:tr>
              <a:tr h="525400">
                <a:tc>
                  <a:txBody>
                    <a:bodyPr/>
                    <a:lstStyle/>
                    <a:p>
                      <a:r>
                        <a:rPr lang="nl-NL" sz="1300"/>
                        <a:t>Medicatie</a:t>
                      </a:r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r>
                        <a:rPr lang="nl-NL" sz="1300"/>
                        <a:t>Gebruik van medicatie</a:t>
                      </a:r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300" dirty="0"/>
                        <a:t>Gestructureerde medicatiereview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300" dirty="0"/>
                        <a:t>Gebruik</a:t>
                      </a:r>
                      <a:r>
                        <a:rPr lang="nl-NL" sz="1300" baseline="0" dirty="0"/>
                        <a:t> bijvoorbeeld </a:t>
                      </a:r>
                      <a:r>
                        <a:rPr lang="nl-NL" sz="1300" baseline="0" dirty="0" err="1"/>
                        <a:t>STOPPFall</a:t>
                      </a:r>
                      <a:r>
                        <a:rPr lang="nl-NL" sz="1300" baseline="0" dirty="0"/>
                        <a:t> of STEADI</a:t>
                      </a:r>
                      <a:endParaRPr lang="nl-NL" sz="1300" dirty="0"/>
                    </a:p>
                  </a:txBody>
                  <a:tcPr marL="97296" marR="97296" marT="48648" marB="48648"/>
                </a:tc>
                <a:extLst>
                  <a:ext uri="{0D108BD9-81ED-4DB2-BD59-A6C34878D82A}">
                    <a16:rowId xmlns:a16="http://schemas.microsoft.com/office/drawing/2014/main" val="2771523092"/>
                  </a:ext>
                </a:extLst>
              </a:tr>
              <a:tr h="1303768">
                <a:tc>
                  <a:txBody>
                    <a:bodyPr/>
                    <a:lstStyle/>
                    <a:p>
                      <a:r>
                        <a:rPr lang="nl-NL" sz="1300"/>
                        <a:t>Voeding</a:t>
                      </a:r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r>
                        <a:rPr lang="nl-NL" sz="1300"/>
                        <a:t>Voedingsstatus</a:t>
                      </a:r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300" baseline="0"/>
                        <a:t>Mini nutritional assessment (MNA) of Malnutrition screening tool (MST)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300" baseline="0"/>
                        <a:t>Obesitas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300" baseline="0"/>
                        <a:t>Sarcopenie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300" baseline="0"/>
                        <a:t>Vitamine deficienties (Vit D, B1, B12, foliumzuur)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300" baseline="0"/>
                        <a:t>Middelengebruik</a:t>
                      </a:r>
                    </a:p>
                  </a:txBody>
                  <a:tcPr marL="97296" marR="97296" marT="48648" marB="48648"/>
                </a:tc>
                <a:extLst>
                  <a:ext uri="{0D108BD9-81ED-4DB2-BD59-A6C34878D82A}">
                    <a16:rowId xmlns:a16="http://schemas.microsoft.com/office/drawing/2014/main" val="3155127141"/>
                  </a:ext>
                </a:extLst>
              </a:tr>
              <a:tr h="330807"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r>
                        <a:rPr lang="nl-NL" sz="1300"/>
                        <a:t>Vitamine D</a:t>
                      </a:r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300"/>
                        <a:t>Conform lokaal protocol</a:t>
                      </a:r>
                    </a:p>
                  </a:txBody>
                  <a:tcPr marL="97296" marR="97296" marT="48648" marB="48648"/>
                </a:tc>
                <a:extLst>
                  <a:ext uri="{0D108BD9-81ED-4DB2-BD59-A6C34878D82A}">
                    <a16:rowId xmlns:a16="http://schemas.microsoft.com/office/drawing/2014/main" val="2652038530"/>
                  </a:ext>
                </a:extLst>
              </a:tr>
              <a:tr h="525400">
                <a:tc>
                  <a:txBody>
                    <a:bodyPr/>
                    <a:lstStyle/>
                    <a:p>
                      <a:r>
                        <a:rPr lang="nl-NL" sz="1300"/>
                        <a:t>Omgeving</a:t>
                      </a:r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r>
                        <a:rPr lang="nl-NL" sz="1300"/>
                        <a:t>Omgevingsrisico</a:t>
                      </a:r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300"/>
                        <a:t>Westmead</a:t>
                      </a:r>
                      <a:r>
                        <a:rPr lang="nl-NL" sz="1300" baseline="0"/>
                        <a:t> home safety assessment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300" baseline="0"/>
                        <a:t>Falls behavioural scale for older person</a:t>
                      </a:r>
                    </a:p>
                  </a:txBody>
                  <a:tcPr marL="97296" marR="97296" marT="48648" marB="48648"/>
                </a:tc>
                <a:extLst>
                  <a:ext uri="{0D108BD9-81ED-4DB2-BD59-A6C34878D82A}">
                    <a16:rowId xmlns:a16="http://schemas.microsoft.com/office/drawing/2014/main" val="271251143"/>
                  </a:ext>
                </a:extLst>
              </a:tr>
              <a:tr h="356753"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 marL="97296" marR="97296" marT="48648" marB="48648"/>
                </a:tc>
                <a:extLst>
                  <a:ext uri="{0D108BD9-81ED-4DB2-BD59-A6C34878D82A}">
                    <a16:rowId xmlns:a16="http://schemas.microsoft.com/office/drawing/2014/main" val="3819081260"/>
                  </a:ext>
                </a:extLst>
              </a:tr>
              <a:tr h="356753"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 marL="97296" marR="97296" marT="48648" marB="48648"/>
                </a:tc>
                <a:extLst>
                  <a:ext uri="{0D108BD9-81ED-4DB2-BD59-A6C34878D82A}">
                    <a16:rowId xmlns:a16="http://schemas.microsoft.com/office/drawing/2014/main" val="2177341474"/>
                  </a:ext>
                </a:extLst>
              </a:tr>
              <a:tr h="356753"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 marL="97296" marR="97296" marT="48648" marB="48648"/>
                </a:tc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 marL="97296" marR="97296" marT="48648" marB="48648"/>
                </a:tc>
                <a:extLst>
                  <a:ext uri="{0D108BD9-81ED-4DB2-BD59-A6C34878D82A}">
                    <a16:rowId xmlns:a16="http://schemas.microsoft.com/office/drawing/2014/main" val="2753471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46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989A1-5714-DF7D-2A55-D80A5F62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Interventies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A673C3-FCFE-AE27-4E85-F7DA8CA6E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871" y="1825625"/>
            <a:ext cx="4090257" cy="4351338"/>
          </a:xfrm>
          <a:prstGeom prst="rect">
            <a:avLst/>
          </a:prstGeom>
          <a:noFill/>
        </p:spPr>
      </p:pic>
      <p:pic>
        <p:nvPicPr>
          <p:cNvPr id="4" name="Afbeelding 3" descr="Afbeelding met schermopname, Graphics, ontwerp&#10;&#10;Door AI gegenereerde inhoud is mogelijk onjuist.">
            <a:extLst>
              <a:ext uri="{FF2B5EF4-FFF2-40B4-BE49-F238E27FC236}">
                <a16:creationId xmlns:a16="http://schemas.microsoft.com/office/drawing/2014/main" id="{8CA5865C-AEF0-F79F-6F7C-8EB316C5F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27" y="1602896"/>
            <a:ext cx="1827364" cy="18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98311-2DC8-C43C-B1BB-DBDE1795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Medicatiereview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72E98FA-A6E0-34D3-8D6D-282579132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483" y="1825625"/>
            <a:ext cx="7127034" cy="4351338"/>
          </a:xfrm>
        </p:spPr>
      </p:pic>
      <p:pic>
        <p:nvPicPr>
          <p:cNvPr id="4" name="Afbeelding 3" descr="Afbeelding met schermopname, Graphics, ontwerp&#10;&#10;Door AI gegenereerde inhoud is mogelijk onjuist.">
            <a:extLst>
              <a:ext uri="{FF2B5EF4-FFF2-40B4-BE49-F238E27FC236}">
                <a16:creationId xmlns:a16="http://schemas.microsoft.com/office/drawing/2014/main" id="{DC8CC3DA-4CB6-D9A9-8F52-01F0F0601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46" y="1587261"/>
            <a:ext cx="2061174" cy="20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B3027-458F-1D90-CD63-3EF7B5AA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Medicatiereview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9CCB32-A528-68D3-57E4-1FCD2F34F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l-NL" dirty="0"/>
              <a:t>Online tool STOPPFALL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BE7A33E-F2C8-A44B-AB43-685B62A607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12"/>
          <a:stretch/>
        </p:blipFill>
        <p:spPr>
          <a:xfrm>
            <a:off x="1555719" y="2629163"/>
            <a:ext cx="7588282" cy="3547800"/>
          </a:xfrm>
          <a:prstGeom prst="rect">
            <a:avLst/>
          </a:prstGeom>
          <a:noFill/>
        </p:spPr>
      </p:pic>
      <p:pic>
        <p:nvPicPr>
          <p:cNvPr id="6" name="Tijdelijke aanduiding voor inhoud 5" descr="Afbeelding met patroon, plein, pixel&#10;&#10;Automatisch gegenereerde beschrijving">
            <a:extLst>
              <a:ext uri="{FF2B5EF4-FFF2-40B4-BE49-F238E27FC236}">
                <a16:creationId xmlns:a16="http://schemas.microsoft.com/office/drawing/2014/main" id="{DFAA2EA3-7BD4-D640-07E8-EAB95908E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77" y="1690688"/>
            <a:ext cx="2008438" cy="20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4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Omvang probleem</a:t>
            </a:r>
          </a:p>
          <a:p>
            <a:r>
              <a:rPr lang="nl-NL" dirty="0"/>
              <a:t>Risicofactoren 1</a:t>
            </a:r>
          </a:p>
          <a:p>
            <a:r>
              <a:rPr lang="nl-NL" dirty="0"/>
              <a:t>Risicofactoren 2</a:t>
            </a:r>
          </a:p>
          <a:p>
            <a:r>
              <a:rPr lang="nl-NL" dirty="0"/>
              <a:t>Consequenties</a:t>
            </a:r>
          </a:p>
          <a:p>
            <a:r>
              <a:rPr lang="nl-NL" dirty="0"/>
              <a:t>Preventieve maatregelen</a:t>
            </a:r>
          </a:p>
          <a:p>
            <a:r>
              <a:rPr lang="nl-NL" dirty="0"/>
              <a:t>Medicatie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5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96F84-CCC8-654C-8A13-68D5D162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Omvang probleem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C5D88E-6898-2A05-7DA1-8F8E00B96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45" y="1587499"/>
            <a:ext cx="5528363" cy="4405918"/>
          </a:xfrm>
          <a:prstGeom prst="rect">
            <a:avLst/>
          </a:prstGeom>
        </p:spPr>
      </p:pic>
      <p:pic>
        <p:nvPicPr>
          <p:cNvPr id="8" name="Tijdelijke aanduiding voor inhoud 7" descr="Afbeelding met schermopname, Graphics, ontwerp">
            <a:extLst>
              <a:ext uri="{FF2B5EF4-FFF2-40B4-BE49-F238E27FC236}">
                <a16:creationId xmlns:a16="http://schemas.microsoft.com/office/drawing/2014/main" id="{5AF8CDA0-4732-4CF6-A6C3-283B8A256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029" y="1587499"/>
            <a:ext cx="1682601" cy="1682601"/>
          </a:xfr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63A4DC0-4260-405C-AB83-B3B4FD4ED0BC}"/>
              </a:ext>
            </a:extLst>
          </p:cNvPr>
          <p:cNvSpPr txBox="1"/>
          <p:nvPr/>
        </p:nvSpPr>
        <p:spPr>
          <a:xfrm>
            <a:off x="897146" y="6464696"/>
            <a:ext cx="332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 err="1"/>
              <a:t>VeiligheidNL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5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2B8FFC7-4D82-0C5E-FEC7-C431EC07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Groeiend</a:t>
            </a:r>
            <a:r>
              <a:rPr lang="en-US" dirty="0"/>
              <a:t> </a:t>
            </a:r>
            <a:r>
              <a:rPr lang="en-US" dirty="0" err="1"/>
              <a:t>probleem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F329CC-4231-9161-EEB7-38438EC3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57" y="1825625"/>
            <a:ext cx="6906886" cy="4351338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14F81CD-81A6-4FCA-5CD8-37AF6CA5583E}"/>
              </a:ext>
            </a:extLst>
          </p:cNvPr>
          <p:cNvSpPr txBox="1"/>
          <p:nvPr/>
        </p:nvSpPr>
        <p:spPr>
          <a:xfrm>
            <a:off x="897146" y="6464696"/>
            <a:ext cx="332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 err="1"/>
              <a:t>VeiligheidNL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51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5C442-006C-2DCD-E278-90448D90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Gevolgen van een val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B9BA5D-2DB9-0CFF-CA5A-A88075DB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544" y="1825625"/>
            <a:ext cx="4462911" cy="4351338"/>
          </a:xfrm>
          <a:prstGeom prst="rect">
            <a:avLst/>
          </a:prstGeom>
          <a:noFill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2E4BDF7-8276-04D7-3D53-F5678AC9EE86}"/>
              </a:ext>
            </a:extLst>
          </p:cNvPr>
          <p:cNvSpPr txBox="1"/>
          <p:nvPr/>
        </p:nvSpPr>
        <p:spPr>
          <a:xfrm>
            <a:off x="897146" y="6464696"/>
            <a:ext cx="332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 err="1"/>
              <a:t>VeiligheidNL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052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6F92A-7AA4-A737-BE91-C6823F17F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Kosten van vallen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AFBE3B-580F-9D06-FD42-0B0ED10A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97" y="1825625"/>
            <a:ext cx="8746406" cy="4351338"/>
          </a:xfrm>
          <a:prstGeom prst="rect">
            <a:avLst/>
          </a:prstGeom>
          <a:noFill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1E4334F-D3DF-3E82-0F1E-36EA18FB55D9}"/>
              </a:ext>
            </a:extLst>
          </p:cNvPr>
          <p:cNvSpPr txBox="1"/>
          <p:nvPr/>
        </p:nvSpPr>
        <p:spPr>
          <a:xfrm>
            <a:off x="897146" y="6464696"/>
            <a:ext cx="332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 err="1"/>
              <a:t>VeiligheidNL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16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85442-DF72-EF7B-A231-2A37C1C4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81934F-7164-893A-C780-005B5668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1938337"/>
            <a:ext cx="5591175" cy="2981325"/>
          </a:xfrm>
          <a:prstGeom prst="rect">
            <a:avLst/>
          </a:prstGeom>
        </p:spPr>
      </p:pic>
      <p:pic>
        <p:nvPicPr>
          <p:cNvPr id="7" name="Tijdelijke aanduiding voor inhoud 6" descr="Afbeelding met patroon, plein, pixel, steek&#10;&#10;Automatisch gegenereerde beschrijving">
            <a:extLst>
              <a:ext uri="{FF2B5EF4-FFF2-40B4-BE49-F238E27FC236}">
                <a16:creationId xmlns:a16="http://schemas.microsoft.com/office/drawing/2014/main" id="{FFF24E9B-F5BF-059A-DEA7-19FC7EBE0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99" y="1938337"/>
            <a:ext cx="1719680" cy="1719680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AD56608-A1AA-E826-1319-7E91326AE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460" y="5366471"/>
            <a:ext cx="16002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0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74E0B8C-D4F8-50E0-3598-8B0E783F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Wie </a:t>
            </a:r>
            <a:r>
              <a:rPr lang="en-US" dirty="0" err="1"/>
              <a:t>moeten</a:t>
            </a:r>
            <a:r>
              <a:rPr lang="en-US" dirty="0"/>
              <a:t> we </a:t>
            </a:r>
            <a:r>
              <a:rPr lang="en-US" dirty="0" err="1"/>
              <a:t>screenen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E81CA7-58F6-549A-DBBA-B093182A6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085" y="1825625"/>
            <a:ext cx="486183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39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F97F59C-F6F1-7319-3B94-C712B37D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Valrisicofactoren</a:t>
            </a:r>
            <a:r>
              <a:rPr lang="en-US" dirty="0"/>
              <a:t> (1)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CA53B1E-C746-43CD-3C9C-D48CC2A7A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652707"/>
              </p:ext>
            </p:extLst>
          </p:nvPr>
        </p:nvGraphicFramePr>
        <p:xfrm>
          <a:off x="838200" y="1836019"/>
          <a:ext cx="10515601" cy="4330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415">
                  <a:extLst>
                    <a:ext uri="{9D8B030D-6E8A-4147-A177-3AD203B41FA5}">
                      <a16:colId xmlns:a16="http://schemas.microsoft.com/office/drawing/2014/main" val="3718648133"/>
                    </a:ext>
                  </a:extLst>
                </a:gridCol>
                <a:gridCol w="3799659">
                  <a:extLst>
                    <a:ext uri="{9D8B030D-6E8A-4147-A177-3AD203B41FA5}">
                      <a16:colId xmlns:a16="http://schemas.microsoft.com/office/drawing/2014/main" val="937785282"/>
                    </a:ext>
                  </a:extLst>
                </a:gridCol>
                <a:gridCol w="4020527">
                  <a:extLst>
                    <a:ext uri="{9D8B030D-6E8A-4147-A177-3AD203B41FA5}">
                      <a16:colId xmlns:a16="http://schemas.microsoft.com/office/drawing/2014/main" val="3120839895"/>
                    </a:ext>
                  </a:extLst>
                </a:gridCol>
              </a:tblGrid>
              <a:tr h="283152">
                <a:tc>
                  <a:txBody>
                    <a:bodyPr/>
                    <a:lstStyle/>
                    <a:p>
                      <a:r>
                        <a:rPr lang="nl-NL" sz="1100"/>
                        <a:t>Domein</a:t>
                      </a:r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r>
                        <a:rPr lang="nl-NL" sz="1100"/>
                        <a:t>Risicofactor</a:t>
                      </a:r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r>
                        <a:rPr lang="nl-NL" sz="1100"/>
                        <a:t>Meting/benadering</a:t>
                      </a:r>
                    </a:p>
                  </a:txBody>
                  <a:tcPr marL="83280" marR="83280" marT="41640" marB="41640"/>
                </a:tc>
                <a:extLst>
                  <a:ext uri="{0D108BD9-81ED-4DB2-BD59-A6C34878D82A}">
                    <a16:rowId xmlns:a16="http://schemas.microsoft.com/office/drawing/2014/main" val="2589327714"/>
                  </a:ext>
                </a:extLst>
              </a:tr>
              <a:tr h="449712">
                <a:tc>
                  <a:txBody>
                    <a:bodyPr/>
                    <a:lstStyle/>
                    <a:p>
                      <a:r>
                        <a:rPr lang="nl-NL" sz="1100"/>
                        <a:t>Mobiliteit</a:t>
                      </a:r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r>
                        <a:rPr lang="nl-NL" sz="1100"/>
                        <a:t>Balans</a:t>
                      </a:r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/>
                        <a:t>Tandem-stand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/>
                        <a:t>Staan</a:t>
                      </a:r>
                      <a:r>
                        <a:rPr lang="nl-NL" sz="1100" baseline="0"/>
                        <a:t> op een been</a:t>
                      </a:r>
                    </a:p>
                  </a:txBody>
                  <a:tcPr marL="83280" marR="83280" marT="41640" marB="41640"/>
                </a:tc>
                <a:extLst>
                  <a:ext uri="{0D108BD9-81ED-4DB2-BD59-A6C34878D82A}">
                    <a16:rowId xmlns:a16="http://schemas.microsoft.com/office/drawing/2014/main" val="373253791"/>
                  </a:ext>
                </a:extLst>
              </a:tr>
              <a:tr h="1115950"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r>
                        <a:rPr lang="nl-NL" sz="1100"/>
                        <a:t>Looppatroon</a:t>
                      </a:r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/>
                        <a:t>Loopsnelheid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/>
                        <a:t>POMA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/>
                        <a:t>Dual</a:t>
                      </a:r>
                      <a:r>
                        <a:rPr lang="nl-NL" sz="1100" baseline="0"/>
                        <a:t> task test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 baseline="0"/>
                        <a:t>Functional gait assessment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 baseline="0"/>
                        <a:t>SPPB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 baseline="0"/>
                        <a:t>TUG</a:t>
                      </a:r>
                      <a:endParaRPr lang="nl-NL" sz="1100"/>
                    </a:p>
                  </a:txBody>
                  <a:tcPr marL="83280" marR="83280" marT="41640" marB="41640"/>
                </a:tc>
                <a:extLst>
                  <a:ext uri="{0D108BD9-81ED-4DB2-BD59-A6C34878D82A}">
                    <a16:rowId xmlns:a16="http://schemas.microsoft.com/office/drawing/2014/main" val="4055380617"/>
                  </a:ext>
                </a:extLst>
              </a:tr>
              <a:tr h="616271"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r>
                        <a:rPr lang="nl-NL" sz="1100"/>
                        <a:t>Spierkracht</a:t>
                      </a:r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/>
                        <a:t>CST (chair-stand-test)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/>
                        <a:t>Knijpkracht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/>
                        <a:t>O</a:t>
                      </a:r>
                      <a:r>
                        <a:rPr lang="nl-NL" sz="1100" baseline="0"/>
                        <a:t>p indicatie: MRC per spiergroep</a:t>
                      </a:r>
                      <a:endParaRPr lang="nl-NL" sz="1100"/>
                    </a:p>
                  </a:txBody>
                  <a:tcPr marL="83280" marR="83280" marT="41640" marB="41640"/>
                </a:tc>
                <a:extLst>
                  <a:ext uri="{0D108BD9-81ED-4DB2-BD59-A6C34878D82A}">
                    <a16:rowId xmlns:a16="http://schemas.microsoft.com/office/drawing/2014/main" val="1128200578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r>
                        <a:rPr lang="nl-NL" sz="1100"/>
                        <a:t>Loophulpmiddel</a:t>
                      </a:r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/>
                        <a:t>Looppatroon</a:t>
                      </a:r>
                      <a:r>
                        <a:rPr lang="nl-NL" sz="1100" baseline="0"/>
                        <a:t> mét hulpmiddel beoordelen </a:t>
                      </a:r>
                    </a:p>
                  </a:txBody>
                  <a:tcPr marL="83280" marR="83280" marT="41640" marB="41640"/>
                </a:tc>
                <a:extLst>
                  <a:ext uri="{0D108BD9-81ED-4DB2-BD59-A6C34878D82A}">
                    <a16:rowId xmlns:a16="http://schemas.microsoft.com/office/drawing/2014/main" val="3896438102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r>
                        <a:rPr lang="nl-NL" sz="1100"/>
                        <a:t>Schoeisel en voetproblemen</a:t>
                      </a:r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/>
                        <a:t>Onderzoek</a:t>
                      </a:r>
                      <a:r>
                        <a:rPr lang="nl-NL" sz="1100" baseline="0"/>
                        <a:t> schoeisel en voetproblemen</a:t>
                      </a:r>
                    </a:p>
                  </a:txBody>
                  <a:tcPr marL="83280" marR="83280" marT="41640" marB="41640"/>
                </a:tc>
                <a:extLst>
                  <a:ext uri="{0D108BD9-81ED-4DB2-BD59-A6C34878D82A}">
                    <a16:rowId xmlns:a16="http://schemas.microsoft.com/office/drawing/2014/main" val="3150809978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r>
                        <a:rPr lang="nl-NL" sz="1100"/>
                        <a:t>Valangst</a:t>
                      </a:r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/>
                        <a:t>FES-I </a:t>
                      </a:r>
                    </a:p>
                  </a:txBody>
                  <a:tcPr marL="83280" marR="83280" marT="41640" marB="41640"/>
                </a:tc>
                <a:extLst>
                  <a:ext uri="{0D108BD9-81ED-4DB2-BD59-A6C34878D82A}">
                    <a16:rowId xmlns:a16="http://schemas.microsoft.com/office/drawing/2014/main" val="798164220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r>
                        <a:rPr lang="nl-NL" sz="1100"/>
                        <a:t>Zintuiglijke</a:t>
                      </a:r>
                      <a:r>
                        <a:rPr lang="nl-NL" sz="1100" baseline="0"/>
                        <a:t> functie</a:t>
                      </a:r>
                      <a:endParaRPr lang="nl-NL" sz="1100"/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r>
                        <a:rPr lang="nl-NL" sz="1100"/>
                        <a:t>Duizeligheid/vestibulair</a:t>
                      </a:r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r>
                        <a:rPr lang="nl-NL" sz="1100"/>
                        <a:t>- Anamnese, LO, Dix-Hallpike</a:t>
                      </a:r>
                    </a:p>
                  </a:txBody>
                  <a:tcPr marL="83280" marR="83280" marT="41640" marB="41640"/>
                </a:tc>
                <a:extLst>
                  <a:ext uri="{0D108BD9-81ED-4DB2-BD59-A6C34878D82A}">
                    <a16:rowId xmlns:a16="http://schemas.microsoft.com/office/drawing/2014/main" val="801825767"/>
                  </a:ext>
                </a:extLst>
              </a:tr>
              <a:tr h="449712"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r>
                        <a:rPr lang="nl-NL" sz="1100"/>
                        <a:t>Visus</a:t>
                      </a:r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/>
                        <a:t>Klachten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/>
                        <a:t>Objectieve</a:t>
                      </a:r>
                      <a:r>
                        <a:rPr lang="nl-NL" sz="1100" baseline="0"/>
                        <a:t> meting (</a:t>
                      </a:r>
                      <a:r>
                        <a:rPr lang="nl-NL" sz="1100" i="1" baseline="0"/>
                        <a:t>bijv Snellenkaart</a:t>
                      </a:r>
                      <a:r>
                        <a:rPr lang="nl-NL" sz="1100" baseline="0"/>
                        <a:t>)</a:t>
                      </a:r>
                      <a:endParaRPr lang="nl-NL" sz="1100"/>
                    </a:p>
                  </a:txBody>
                  <a:tcPr marL="83280" marR="83280" marT="41640" marB="41640"/>
                </a:tc>
                <a:extLst>
                  <a:ext uri="{0D108BD9-81ED-4DB2-BD59-A6C34878D82A}">
                    <a16:rowId xmlns:a16="http://schemas.microsoft.com/office/drawing/2014/main" val="1022114517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r>
                        <a:rPr lang="nl-NL" sz="1100"/>
                        <a:t>Gehoor</a:t>
                      </a:r>
                    </a:p>
                  </a:txBody>
                  <a:tcPr marL="83280" marR="83280" marT="41640" marB="4164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100" dirty="0"/>
                        <a:t>Klachten</a:t>
                      </a:r>
                    </a:p>
                  </a:txBody>
                  <a:tcPr marL="83280" marR="83280" marT="41640" marB="41640"/>
                </a:tc>
                <a:extLst>
                  <a:ext uri="{0D108BD9-81ED-4DB2-BD59-A6C34878D82A}">
                    <a16:rowId xmlns:a16="http://schemas.microsoft.com/office/drawing/2014/main" val="345227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768547"/>
      </p:ext>
    </p:extLst>
  </p:cSld>
  <p:clrMapOvr>
    <a:masterClrMapping/>
  </p:clrMapOvr>
</p:sld>
</file>

<file path=ppt/theme/theme1.xml><?xml version="1.0" encoding="utf-8"?>
<a:theme xmlns:a="http://schemas.openxmlformats.org/drawingml/2006/main" name="intOG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Helvetica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.potx" id="{AE9E7A2A-D926-4957-8A4D-FA627C2BEA54}" vid="{63318082-816C-413B-A2D0-D03B522919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0c8133-7ad0-408b-afb1-f58600f2364d" xsi:nil="true"/>
    <lcf76f155ced4ddcb4097134ff3c332f xmlns="191299a0-7221-4a00-a903-e692c88eea4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D0C6235C1CF44995BB8EBB32EE358" ma:contentTypeVersion="18" ma:contentTypeDescription="Een nieuw document maken." ma:contentTypeScope="" ma:versionID="fa72b644bb69029fd4736da9a216d4a7">
  <xsd:schema xmlns:xsd="http://www.w3.org/2001/XMLSchema" xmlns:xs="http://www.w3.org/2001/XMLSchema" xmlns:p="http://schemas.microsoft.com/office/2006/metadata/properties" xmlns:ns2="500c8133-7ad0-408b-afb1-f58600f2364d" xmlns:ns3="191299a0-7221-4a00-a903-e692c88eea4b" targetNamespace="http://schemas.microsoft.com/office/2006/metadata/properties" ma:root="true" ma:fieldsID="b915ac1689d542841759065f964450b0" ns2:_="" ns3:_="">
    <xsd:import namespace="500c8133-7ad0-408b-afb1-f58600f2364d"/>
    <xsd:import namespace="191299a0-7221-4a00-a903-e692c88eea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c8133-7ad0-408b-afb1-f58600f236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a3be93-407e-4041-aa3b-47bc015f8334}" ma:internalName="TaxCatchAll" ma:showField="CatchAllData" ma:web="500c8133-7ad0-408b-afb1-f58600f236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299a0-7221-4a00-a903-e692c88ee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535c092-297d-4d7b-b020-2a34c45c2a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E45CF0-8CB5-4CBD-9459-DDC8808E8D8E}">
  <ds:schemaRefs>
    <ds:schemaRef ds:uri="http://schemas.microsoft.com/office/2006/metadata/properties"/>
    <ds:schemaRef ds:uri="http://schemas.microsoft.com/office/infopath/2007/PartnerControls"/>
    <ds:schemaRef ds:uri="500c8133-7ad0-408b-afb1-f58600f2364d"/>
    <ds:schemaRef ds:uri="191299a0-7221-4a00-a903-e692c88eea4b"/>
  </ds:schemaRefs>
</ds:datastoreItem>
</file>

<file path=customXml/itemProps2.xml><?xml version="1.0" encoding="utf-8"?>
<ds:datastoreItem xmlns:ds="http://schemas.openxmlformats.org/officeDocument/2006/customXml" ds:itemID="{F0BB3034-188A-421B-A3A8-D64E7AD476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48588C-F1EE-45DA-AADE-B411A076D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0c8133-7ad0-408b-afb1-f58600f2364d"/>
    <ds:schemaRef ds:uri="191299a0-7221-4a00-a903-e692c88eea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INTOGsjabloon250304</Template>
  <TotalTime>198</TotalTime>
  <Words>307</Words>
  <Application>Microsoft Office PowerPoint</Application>
  <PresentationFormat>Breedbeeld</PresentationFormat>
  <Paragraphs>113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</vt:lpstr>
      <vt:lpstr>intOG</vt:lpstr>
      <vt:lpstr>Vallen</vt:lpstr>
      <vt:lpstr>Inhoud</vt:lpstr>
      <vt:lpstr>Omvang probleem</vt:lpstr>
      <vt:lpstr>Groeiend probleem</vt:lpstr>
      <vt:lpstr>Gevolgen van een val</vt:lpstr>
      <vt:lpstr>Kosten van vallen</vt:lpstr>
      <vt:lpstr>PowerPoint-presentatie</vt:lpstr>
      <vt:lpstr>Wie moeten we screenen</vt:lpstr>
      <vt:lpstr>Valrisicofactoren (1)</vt:lpstr>
      <vt:lpstr>Valrisicofactoren (2)</vt:lpstr>
      <vt:lpstr>Valrisicofactoren (3) </vt:lpstr>
      <vt:lpstr>Interventies</vt:lpstr>
      <vt:lpstr>Medicatiereview</vt:lpstr>
      <vt:lpstr>Medicatiereview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L’Ortye, Mariëlle</dc:creator>
  <cp:lastModifiedBy>Bijvank, F.A. (Frank)</cp:lastModifiedBy>
  <cp:revision>4</cp:revision>
  <dcterms:created xsi:type="dcterms:W3CDTF">2024-03-29T11:12:29Z</dcterms:created>
  <dcterms:modified xsi:type="dcterms:W3CDTF">2025-07-03T12:19:23Z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0x0101000C2D0C6235C1CF44995BB8EBB32EE358</vt:lpwstr>
  </property>
</Properties>
</file>