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3" r:id="rId10"/>
    <p:sldId id="264" r:id="rId11"/>
    <p:sldId id="262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41"/>
    <a:srgbClr val="077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8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fgeronde rechthoek 9"/>
          <p:cNvSpPr/>
          <p:nvPr/>
        </p:nvSpPr>
        <p:spPr>
          <a:xfrm>
            <a:off x="145595" y="1838551"/>
            <a:ext cx="5829300" cy="36902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93269" y="2237014"/>
            <a:ext cx="4933952" cy="1287236"/>
          </a:xfrm>
        </p:spPr>
        <p:txBody>
          <a:bodyPr anchor="b">
            <a:noAutofit/>
          </a:bodyPr>
          <a:lstStyle>
            <a:lvl1pPr algn="ctr">
              <a:defRPr sz="4400">
                <a:solidFill>
                  <a:srgbClr val="FECD33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593270" y="3683680"/>
            <a:ext cx="4933952" cy="62706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7784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Ondertitel</a:t>
            </a:r>
          </a:p>
        </p:txBody>
      </p:sp>
      <p:cxnSp>
        <p:nvCxnSpPr>
          <p:cNvPr id="9" name="Rechte verbindingslijn 8"/>
          <p:cNvCxnSpPr/>
          <p:nvPr/>
        </p:nvCxnSpPr>
        <p:spPr>
          <a:xfrm>
            <a:off x="593269" y="4470173"/>
            <a:ext cx="4933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17495" y="63510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77847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0" hasCustomPrompt="1"/>
          </p:nvPr>
        </p:nvSpPr>
        <p:spPr>
          <a:xfrm>
            <a:off x="162151" y="4614408"/>
            <a:ext cx="5812744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/>
            </a:lvl2pPr>
          </a:lstStyle>
          <a:p>
            <a:pPr lvl="0"/>
            <a:r>
              <a:rPr lang="nl-NL" dirty="0"/>
              <a:t>Persoonsinformatie</a:t>
            </a:r>
          </a:p>
        </p:txBody>
      </p:sp>
    </p:spTree>
    <p:extLst>
      <p:ext uri="{BB962C8B-B14F-4D97-AF65-F5344CB8AC3E}">
        <p14:creationId xmlns:p14="http://schemas.microsoft.com/office/powerpoint/2010/main" val="21450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7" name="Rechte verbindingslijn 6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75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8" name="Rechte verbindingslijn 7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35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cxnSp>
        <p:nvCxnSpPr>
          <p:cNvPr id="10" name="Rechte verbindingslijn 9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0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06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 err="1"/>
              <a:t>Disclosure</a:t>
            </a:r>
            <a:r>
              <a:rPr lang="nl-NL" dirty="0"/>
              <a:t> belangen</a:t>
            </a:r>
          </a:p>
        </p:txBody>
      </p:sp>
      <p:cxnSp>
        <p:nvCxnSpPr>
          <p:cNvPr id="6" name="Rechte verbindingslijn 5"/>
          <p:cNvCxnSpPr/>
          <p:nvPr/>
        </p:nvCxnSpPr>
        <p:spPr>
          <a:xfrm>
            <a:off x="838200" y="1371600"/>
            <a:ext cx="10515600" cy="0"/>
          </a:xfrm>
          <a:prstGeom prst="line">
            <a:avLst/>
          </a:prstGeom>
          <a:ln>
            <a:solidFill>
              <a:srgbClr val="07784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Tijdelijke aanduiding voor tekst 16"/>
          <p:cNvSpPr>
            <a:spLocks noGrp="1"/>
          </p:cNvSpPr>
          <p:nvPr>
            <p:ph type="body" sz="quarter" idx="11" hasCustomPrompt="1"/>
          </p:nvPr>
        </p:nvSpPr>
        <p:spPr>
          <a:xfrm>
            <a:off x="7276123" y="2293713"/>
            <a:ext cx="4908550" cy="3259748"/>
          </a:xfrm>
        </p:spPr>
        <p:txBody>
          <a:bodyPr/>
          <a:lstStyle>
            <a:lvl1pPr rtl="0" eaLnBrk="1" fontAlgn="auto" latinLnBrk="0" hangingPunct="1">
              <a:defRPr sz="2800"/>
            </a:lvl1pPr>
          </a:lstStyle>
          <a:p>
            <a:pPr rtl="0" eaLnBrk="1" fontAlgn="t" latinLnBrk="0" hangingPunct="1"/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Geen</a:t>
            </a:r>
          </a:p>
          <a:p>
            <a:pPr rtl="0" eaLnBrk="1" fontAlgn="t" latinLnBrk="0" hangingPunct="1"/>
            <a:endParaRPr lang="nl-NL" sz="18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2" name="Tekstvak 1"/>
          <p:cNvSpPr txBox="1"/>
          <p:nvPr userDrawn="1"/>
        </p:nvSpPr>
        <p:spPr>
          <a:xfrm>
            <a:off x="1267170" y="2293713"/>
            <a:ext cx="6008953" cy="2542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rtl="0" eaLnBrk="1" fontAlgn="t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(Potentiële) belangenverstrengeling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t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Voor bijeenkomst mogelijk relevante relaties met bedrijven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Sponsoring of onderzoeksgeld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Honorarium of andere vergoeding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Aandeelhouder</a:t>
            </a:r>
            <a:endParaRPr lang="nl-NL" sz="1800" b="0" i="0" u="none" strike="noStrike" dirty="0">
              <a:effectLst/>
              <a:latin typeface="+mn-lt"/>
            </a:endParaRPr>
          </a:p>
          <a:p>
            <a:pPr marL="285750" indent="-285750" rtl="0" eaLnBrk="1" fontAlgn="auto" latinLnBrk="0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1800" b="0" i="0" u="none" strike="noStrike" kern="1200" dirty="0">
                <a:solidFill>
                  <a:srgbClr val="000000"/>
                </a:solidFill>
                <a:effectLst/>
                <a:latin typeface="+mn-lt"/>
              </a:rPr>
              <a:t>Andere relatie, namelijk:</a:t>
            </a:r>
            <a:endParaRPr lang="nl-NL" sz="1800" b="0" i="0" u="none" strike="noStrike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027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98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5778046" y="63510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77847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Rechthoek 3"/>
          <p:cNvSpPr/>
          <p:nvPr/>
        </p:nvSpPr>
        <p:spPr>
          <a:xfrm>
            <a:off x="1" y="1"/>
            <a:ext cx="838200" cy="6858000"/>
          </a:xfrm>
          <a:prstGeom prst="rect">
            <a:avLst/>
          </a:prstGeom>
          <a:solidFill>
            <a:srgbClr val="0778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898BC5E1-0DF1-989F-4012-7F19EDE6722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641" y="5577640"/>
            <a:ext cx="1909160" cy="83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7784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BE71B-1472-D8E4-E2F0-C7C309229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4000" dirty="0"/>
              <a:t>Polyfarmacie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5E57246-AF91-2C07-DE72-D7BE22C9C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In 10 slides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0B1FFDF-4CD0-A1E5-5C81-DB1DF4896A1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433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31EEB-23A1-9924-8F41-D6E2CDE75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Getallen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6658-7AF7-E288-E99C-E00A5B821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Polyfarmacie = 5 geneesmiddelen of meer</a:t>
            </a:r>
          </a:p>
          <a:p>
            <a:r>
              <a:rPr lang="nl-NL" dirty="0"/>
              <a:t>65-70 jarigen: 20%</a:t>
            </a:r>
          </a:p>
          <a:p>
            <a:r>
              <a:rPr lang="nl-NL" dirty="0"/>
              <a:t>75+: 40%</a:t>
            </a:r>
          </a:p>
          <a:p>
            <a:r>
              <a:rPr lang="nl-NL" dirty="0"/>
              <a:t>HARM-studie: 5,4% ziekenhuisopnames </a:t>
            </a:r>
            <a:r>
              <a:rPr lang="nl-NL" dirty="0" err="1"/>
              <a:t>medicatiegerelateerd</a:t>
            </a:r>
            <a:endParaRPr lang="nl-NL" dirty="0"/>
          </a:p>
          <a:p>
            <a:pPr lvl="1"/>
            <a:r>
              <a:rPr lang="nl-NL" dirty="0"/>
              <a:t>Risicofactoren: </a:t>
            </a:r>
            <a:r>
              <a:rPr lang="nl-NL" dirty="0" err="1"/>
              <a:t>multimorbiditeit</a:t>
            </a:r>
            <a:r>
              <a:rPr lang="nl-NL" dirty="0"/>
              <a:t>, polyfarmacie, sociale afhankelijkheid, nierfunctiestoornissen en een verminderde cognitie</a:t>
            </a:r>
          </a:p>
          <a:p>
            <a:r>
              <a:rPr lang="nl-NL" dirty="0"/>
              <a:t>Arts op SEH herkent bijwerkingen bij 35-62%</a:t>
            </a:r>
          </a:p>
          <a:p>
            <a:r>
              <a:rPr lang="nl-NL" dirty="0"/>
              <a:t>Bijwerkingen rondom ziekenhuisopname 20% herkend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926B109C-3551-A325-8E22-52D0BFCE1CA8}"/>
              </a:ext>
            </a:extLst>
          </p:cNvPr>
          <p:cNvSpPr txBox="1">
            <a:spLocks/>
          </p:cNvSpPr>
          <p:nvPr/>
        </p:nvSpPr>
        <p:spPr>
          <a:xfrm>
            <a:off x="950768" y="6492874"/>
            <a:ext cx="10290464" cy="365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800" i="1" dirty="0"/>
              <a:t>Bron: Richtlijnendatabase</a:t>
            </a:r>
          </a:p>
        </p:txBody>
      </p:sp>
    </p:spTree>
    <p:extLst>
      <p:ext uri="{BB962C8B-B14F-4D97-AF65-F5344CB8AC3E}">
        <p14:creationId xmlns:p14="http://schemas.microsoft.com/office/powerpoint/2010/main" val="322224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0493A-7CF8-B4AE-BA75-FA99012E0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Triggers medicatiereview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83DAF-C504-D6A7-EEBF-7215DC8F1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2234BF-E44B-B0C0-13AE-0DE2A4A76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364" y="1533121"/>
            <a:ext cx="7293116" cy="4643842"/>
          </a:xfrm>
          <a:prstGeom prst="rect">
            <a:avLst/>
          </a:prstGeom>
        </p:spPr>
      </p:pic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61F8B107-1692-42C7-45E9-B5FCEEC0B5B2}"/>
              </a:ext>
            </a:extLst>
          </p:cNvPr>
          <p:cNvSpPr txBox="1">
            <a:spLocks/>
          </p:cNvSpPr>
          <p:nvPr/>
        </p:nvSpPr>
        <p:spPr>
          <a:xfrm>
            <a:off x="950768" y="6492874"/>
            <a:ext cx="10290464" cy="365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800" i="1" dirty="0"/>
              <a:t>Bron: Richtlijnendatabase</a:t>
            </a:r>
          </a:p>
        </p:txBody>
      </p:sp>
    </p:spTree>
    <p:extLst>
      <p:ext uri="{BB962C8B-B14F-4D97-AF65-F5344CB8AC3E}">
        <p14:creationId xmlns:p14="http://schemas.microsoft.com/office/powerpoint/2010/main" val="172629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F8F75-A3AB-97AE-B2E8-E917E9E1F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STRIP-methode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0137C8-1963-B661-4EE9-329994915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8123" y="1521849"/>
            <a:ext cx="1585144" cy="1585144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14CAAB98-C4E2-8C09-1388-57ABAEB199EA}"/>
              </a:ext>
            </a:extLst>
          </p:cNvPr>
          <p:cNvSpPr txBox="1">
            <a:spLocks/>
          </p:cNvSpPr>
          <p:nvPr/>
        </p:nvSpPr>
        <p:spPr>
          <a:xfrm>
            <a:off x="950768" y="6492874"/>
            <a:ext cx="10290464" cy="365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800" i="1" dirty="0"/>
              <a:t>Bron: Polyfarmacie bij ouderen, Van Marum et al, NTVG 2023</a:t>
            </a:r>
          </a:p>
        </p:txBody>
      </p:sp>
      <p:pic>
        <p:nvPicPr>
          <p:cNvPr id="7170" name="Picture 2" descr="Tabel 2 | ‘Systematic tool to reduce inappropriate prescribing’ (STRIP) | Instrument om het voorschrijven van potentieel ongeschikte medicijnen te voorkomen">
            <a:extLst>
              <a:ext uri="{FF2B5EF4-FFF2-40B4-BE49-F238E27FC236}">
                <a16:creationId xmlns:a16="http://schemas.microsoft.com/office/drawing/2014/main" id="{8B5FF506-81EB-810B-A2E3-D0240B18E0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776" y="2144309"/>
            <a:ext cx="8580371" cy="286158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139236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512AA-3E78-2ACF-3291-F7CB7BDC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nl-NL" dirty="0"/>
              <a:t>‘WHO 6-step’-methode</a:t>
            </a:r>
          </a:p>
        </p:txBody>
      </p:sp>
      <p:pic>
        <p:nvPicPr>
          <p:cNvPr id="6146" name="Picture 2" descr="Tabel 1 | Systematisch goed en rationeel voorschrijven volgens de ‘WHO 6-step’-methode">
            <a:extLst>
              <a:ext uri="{FF2B5EF4-FFF2-40B4-BE49-F238E27FC236}">
                <a16:creationId xmlns:a16="http://schemas.microsoft.com/office/drawing/2014/main" id="{26E5F274-E3E6-0713-51A2-71023503F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5645" y="1825625"/>
            <a:ext cx="7656636" cy="3636902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2E9885B2-060F-643A-96B7-75EC36E8098E}"/>
              </a:ext>
            </a:extLst>
          </p:cNvPr>
          <p:cNvSpPr txBox="1">
            <a:spLocks/>
          </p:cNvSpPr>
          <p:nvPr/>
        </p:nvSpPr>
        <p:spPr>
          <a:xfrm>
            <a:off x="950768" y="6492874"/>
            <a:ext cx="10290464" cy="365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800" i="1" dirty="0"/>
              <a:t>Bron: Polyfarmacie bij ouderen, Van Marum et al, NTVG 2023</a:t>
            </a:r>
          </a:p>
        </p:txBody>
      </p:sp>
    </p:spTree>
    <p:extLst>
      <p:ext uri="{BB962C8B-B14F-4D97-AF65-F5344CB8AC3E}">
        <p14:creationId xmlns:p14="http://schemas.microsoft.com/office/powerpoint/2010/main" val="119374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19BF8-11FC-41B8-E379-A0198FC3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Gepast voorschrijven en staken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7E0A9-8B3F-1AB6-92C0-5A9393129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START-STOP-NL 2020</a:t>
            </a:r>
          </a:p>
          <a:p>
            <a:pPr lvl="1"/>
            <a:r>
              <a:rPr lang="nl-NL" dirty="0"/>
              <a:t>Tabel 1: Potentieel ongeschikte medicatie</a:t>
            </a:r>
          </a:p>
          <a:p>
            <a:pPr lvl="1"/>
            <a:r>
              <a:rPr lang="nl-NL" dirty="0"/>
              <a:t>Tabel 2: Vermijding van </a:t>
            </a:r>
            <a:r>
              <a:rPr lang="nl-NL" dirty="0" err="1"/>
              <a:t>onderbehandeling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0798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itle 1">
            <a:extLst>
              <a:ext uri="{FF2B5EF4-FFF2-40B4-BE49-F238E27FC236}">
                <a16:creationId xmlns:a16="http://schemas.microsoft.com/office/drawing/2014/main" id="{5F59FC5A-20DD-1403-D8CA-19C2B2920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Spanningsveld</a:t>
            </a:r>
            <a:r>
              <a:rPr lang="en-US" dirty="0"/>
              <a:t> patient - </a:t>
            </a:r>
            <a:r>
              <a:rPr lang="en-US" dirty="0" err="1"/>
              <a:t>richtlijn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ED9F2C-10E9-174A-4034-D1AE28D59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Richtlijnen </a:t>
            </a:r>
            <a:r>
              <a:rPr lang="nl-NL" dirty="0" err="1"/>
              <a:t>ziektespecifiek</a:t>
            </a:r>
            <a:endParaRPr lang="nl-NL" dirty="0"/>
          </a:p>
          <a:p>
            <a:r>
              <a:rPr lang="nl-NL" dirty="0"/>
              <a:t>Geen rekening met </a:t>
            </a:r>
            <a:r>
              <a:rPr lang="nl-NL" dirty="0" err="1"/>
              <a:t>multimorbiditeit</a:t>
            </a:r>
            <a:r>
              <a:rPr lang="nl-NL" dirty="0"/>
              <a:t> en polyfarmacie</a:t>
            </a:r>
          </a:p>
          <a:p>
            <a:r>
              <a:rPr lang="nl-NL" dirty="0"/>
              <a:t>Bij korte levensverwachting is verlenging vaak niet het doel</a:t>
            </a:r>
          </a:p>
          <a:p>
            <a:r>
              <a:rPr lang="nl-NL" dirty="0" err="1"/>
              <a:t>Multimorbide</a:t>
            </a:r>
            <a:r>
              <a:rPr lang="nl-NL" dirty="0"/>
              <a:t> ouderen </a:t>
            </a:r>
            <a:r>
              <a:rPr lang="nl-NL" dirty="0" err="1"/>
              <a:t>onvertegenwoordigd</a:t>
            </a:r>
            <a:r>
              <a:rPr lang="nl-NL" dirty="0"/>
              <a:t> in studies</a:t>
            </a:r>
          </a:p>
          <a:p>
            <a:r>
              <a:rPr lang="nl-NL" dirty="0"/>
              <a:t>Hierdoor NNT en NNH moeilijker te bepalen</a:t>
            </a:r>
          </a:p>
          <a:p>
            <a:endParaRPr lang="nl-NL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4A7AD0-FB1F-FA52-2A3D-C4DE83694B16}"/>
              </a:ext>
            </a:extLst>
          </p:cNvPr>
          <p:cNvSpPr txBox="1">
            <a:spLocks/>
          </p:cNvSpPr>
          <p:nvPr/>
        </p:nvSpPr>
        <p:spPr>
          <a:xfrm>
            <a:off x="950768" y="6492874"/>
            <a:ext cx="10290464" cy="365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nl-NL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800" i="1" dirty="0"/>
              <a:t>Bron: Polyfarmacie bij ouderen, Van Marum et al, NTVG 2023</a:t>
            </a:r>
          </a:p>
        </p:txBody>
      </p:sp>
    </p:spTree>
    <p:extLst>
      <p:ext uri="{BB962C8B-B14F-4D97-AF65-F5344CB8AC3E}">
        <p14:creationId xmlns:p14="http://schemas.microsoft.com/office/powerpoint/2010/main" val="2281653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6FD47-8CBF-FB81-0E04-A33FDD396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Direct stoppen of afbouwen?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F1DE8-2B03-11DB-149E-5BA2BE25E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Risico’s</a:t>
            </a:r>
          </a:p>
          <a:p>
            <a:pPr>
              <a:buFontTx/>
              <a:buChar char="-"/>
            </a:pPr>
            <a:r>
              <a:rPr lang="nl-NL" dirty="0"/>
              <a:t>Medicatie die receptorgevoeligheid verhoogt of verlaagt</a:t>
            </a:r>
          </a:p>
          <a:p>
            <a:pPr>
              <a:buFontTx/>
              <a:buChar char="-"/>
            </a:pPr>
            <a:r>
              <a:rPr lang="nl-NL" dirty="0"/>
              <a:t>Medicatie die concentratie neurotransmitters verlaagt</a:t>
            </a:r>
          </a:p>
          <a:p>
            <a:pPr>
              <a:buFontTx/>
              <a:buChar char="-"/>
            </a:pPr>
            <a:r>
              <a:rPr lang="nl-NL" dirty="0"/>
              <a:t>Medicatie die als receptoragonist fungeert</a:t>
            </a:r>
          </a:p>
          <a:p>
            <a:pPr>
              <a:buFontTx/>
              <a:buChar char="-"/>
            </a:pPr>
            <a:r>
              <a:rPr lang="nl-NL" dirty="0"/>
              <a:t>Medicatie die via feedbackmechanisme hormoonproductie remt</a:t>
            </a:r>
          </a:p>
          <a:p>
            <a:pPr>
              <a:buFontTx/>
              <a:buChar char="-"/>
            </a:pPr>
            <a:r>
              <a:rPr lang="nl-NL" dirty="0"/>
              <a:t>Protonpompremmers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/>
              <a:t>Praktisch naslagwerk: </a:t>
            </a:r>
            <a:r>
              <a:rPr lang="nl-NL" dirty="0" err="1"/>
              <a:t>Ephor</a:t>
            </a:r>
            <a:r>
              <a:rPr lang="nl-NL" dirty="0"/>
              <a:t>-app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4FE106-39D1-1084-1E44-BB4876271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8852" y="5100484"/>
            <a:ext cx="1582686" cy="158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63362"/>
      </p:ext>
    </p:extLst>
  </p:cSld>
  <p:clrMapOvr>
    <a:masterClrMapping/>
  </p:clrMapOvr>
</p:sld>
</file>

<file path=ppt/theme/theme1.xml><?xml version="1.0" encoding="utf-8"?>
<a:theme xmlns:a="http://schemas.openxmlformats.org/drawingml/2006/main" name="intOG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angepast 1">
      <a:majorFont>
        <a:latin typeface="Helvetica"/>
        <a:ea typeface=""/>
        <a:cs typeface=""/>
      </a:majorFont>
      <a:minorFont>
        <a:latin typeface="Calibri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4.potx" id="{AE9E7A2A-D926-4957-8A4D-FA627C2BEA54}" vid="{63318082-816C-413B-A2D0-D03B522919E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0c8133-7ad0-408b-afb1-f58600f2364d" xsi:nil="true"/>
    <lcf76f155ced4ddcb4097134ff3c332f xmlns="191299a0-7221-4a00-a903-e692c88eea4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2D0C6235C1CF44995BB8EBB32EE358" ma:contentTypeVersion="18" ma:contentTypeDescription="Een nieuw document maken." ma:contentTypeScope="" ma:versionID="fa72b644bb69029fd4736da9a216d4a7">
  <xsd:schema xmlns:xsd="http://www.w3.org/2001/XMLSchema" xmlns:xs="http://www.w3.org/2001/XMLSchema" xmlns:p="http://schemas.microsoft.com/office/2006/metadata/properties" xmlns:ns2="500c8133-7ad0-408b-afb1-f58600f2364d" xmlns:ns3="191299a0-7221-4a00-a903-e692c88eea4b" targetNamespace="http://schemas.microsoft.com/office/2006/metadata/properties" ma:root="true" ma:fieldsID="b915ac1689d542841759065f964450b0" ns2:_="" ns3:_="">
    <xsd:import namespace="500c8133-7ad0-408b-afb1-f58600f2364d"/>
    <xsd:import namespace="191299a0-7221-4a00-a903-e692c88eea4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0c8133-7ad0-408b-afb1-f58600f2364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9a3be93-407e-4041-aa3b-47bc015f8334}" ma:internalName="TaxCatchAll" ma:showField="CatchAllData" ma:web="500c8133-7ad0-408b-afb1-f58600f236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299a0-7221-4a00-a903-e692c88eea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c535c092-297d-4d7b-b020-2a34c45c2a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BB3034-188A-421B-A3A8-D64E7AD476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E45CF0-8CB5-4CBD-9459-DDC8808E8D8E}">
  <ds:schemaRefs>
    <ds:schemaRef ds:uri="http://schemas.microsoft.com/office/2006/metadata/properties"/>
    <ds:schemaRef ds:uri="http://schemas.microsoft.com/office/infopath/2007/PartnerControls"/>
    <ds:schemaRef ds:uri="500c8133-7ad0-408b-afb1-f58600f2364d"/>
    <ds:schemaRef ds:uri="191299a0-7221-4a00-a903-e692c88eea4b"/>
  </ds:schemaRefs>
</ds:datastoreItem>
</file>

<file path=customXml/itemProps3.xml><?xml version="1.0" encoding="utf-8"?>
<ds:datastoreItem xmlns:ds="http://schemas.openxmlformats.org/officeDocument/2006/customXml" ds:itemID="{F748588C-F1EE-45DA-AADE-B411A076DC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0c8133-7ad0-408b-afb1-f58600f2364d"/>
    <ds:schemaRef ds:uri="191299a0-7221-4a00-a903-e692c88eea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INTOGsjabloon250304</Template>
  <TotalTime>192</TotalTime>
  <Words>191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</vt:lpstr>
      <vt:lpstr>intOG</vt:lpstr>
      <vt:lpstr>Polyfarmacie</vt:lpstr>
      <vt:lpstr>Getallen</vt:lpstr>
      <vt:lpstr>Triggers medicatiereview</vt:lpstr>
      <vt:lpstr>STRIP-methode</vt:lpstr>
      <vt:lpstr>‘WHO 6-step’-methode</vt:lpstr>
      <vt:lpstr>Gepast voorschrijven en staken</vt:lpstr>
      <vt:lpstr>Spanningsveld patient - richtlijn</vt:lpstr>
      <vt:lpstr>Direct stoppen of afbouwen?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L’Ortye, Mariëlle</dc:creator>
  <cp:lastModifiedBy>Frank Bijvank</cp:lastModifiedBy>
  <cp:revision>8</cp:revision>
  <dcterms:created xsi:type="dcterms:W3CDTF">2024-03-29T11:12:29Z</dcterms:created>
  <dcterms:modified xsi:type="dcterms:W3CDTF">2025-06-29T22:08:27Z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0x0101000C2D0C6235C1CF44995BB8EBB32EE358</vt:lpwstr>
  </property>
</Properties>
</file>