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7" r:id="rId5"/>
    <p:sldId id="258" r:id="rId6"/>
    <p:sldId id="259" r:id="rId7"/>
    <p:sldId id="262" r:id="rId8"/>
    <p:sldId id="260" r:id="rId9"/>
    <p:sldId id="280" r:id="rId10"/>
    <p:sldId id="281" r:id="rId11"/>
    <p:sldId id="282" r:id="rId12"/>
    <p:sldId id="283" r:id="rId13"/>
    <p:sldId id="284" r:id="rId14"/>
    <p:sldId id="285" r:id="rId15"/>
    <p:sldId id="279" r:id="rId16"/>
    <p:sldId id="274" r:id="rId1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jl, licht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0920" autoAdjust="0"/>
  </p:normalViewPr>
  <p:slideViewPr>
    <p:cSldViewPr snapToGrid="0">
      <p:cViewPr varScale="1">
        <p:scale>
          <a:sx n="92" d="100"/>
          <a:sy n="92" d="100"/>
        </p:scale>
        <p:origin x="114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F3541-A393-45F4-B20B-831A5F0F7CF0}" type="datetimeFigureOut">
              <a:rPr lang="nl-NL" smtClean="0"/>
              <a:t>30-6-2025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C15D9-0B1B-4503-9E6A-09A7AC02E8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2535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Bron: richtlijnendatabase CVRM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BC15D9-0B1B-4503-9E6A-09A7AC02E8F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5573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NB geen plek voor primaire preventie </a:t>
            </a:r>
            <a:r>
              <a:rPr lang="nl-NL" dirty="0" err="1"/>
              <a:t>uberhaupt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BC15D9-0B1B-4503-9E6A-09A7AC02E8FD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3401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NB Bij de handvatten voor lipiden raden deze auteurs aan </a:t>
            </a:r>
            <a:r>
              <a:rPr lang="nl-NL" dirty="0" err="1"/>
              <a:t>lipidenverlagende</a:t>
            </a:r>
            <a:r>
              <a:rPr lang="nl-NL" dirty="0"/>
              <a:t> therapie te overwegen bij vitale ouderen met een voldoende hoog cardiovasculair risico. Dit is in tegenspraak met de Nederlandse richtlijn en daarom weggelaten uit deze presentatie.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BC15D9-0B1B-4503-9E6A-09A7AC02E8FD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012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fgeronde rechthoek 9"/>
          <p:cNvSpPr/>
          <p:nvPr/>
        </p:nvSpPr>
        <p:spPr>
          <a:xfrm>
            <a:off x="145595" y="1838551"/>
            <a:ext cx="5829300" cy="369025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93269" y="2237014"/>
            <a:ext cx="4933952" cy="1287236"/>
          </a:xfrm>
        </p:spPr>
        <p:txBody>
          <a:bodyPr anchor="b">
            <a:noAutofit/>
          </a:bodyPr>
          <a:lstStyle>
            <a:lvl1pPr algn="ctr">
              <a:defRPr sz="4400">
                <a:solidFill>
                  <a:srgbClr val="FECD33"/>
                </a:solidFill>
              </a:defRPr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593270" y="3683680"/>
            <a:ext cx="4933952" cy="627063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7784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Ondertitel</a:t>
            </a:r>
          </a:p>
        </p:txBody>
      </p:sp>
      <p:cxnSp>
        <p:nvCxnSpPr>
          <p:cNvPr id="9" name="Rechte verbindingslijn 8"/>
          <p:cNvCxnSpPr/>
          <p:nvPr/>
        </p:nvCxnSpPr>
        <p:spPr>
          <a:xfrm>
            <a:off x="593269" y="4470173"/>
            <a:ext cx="4933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917495" y="63510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77847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0" hasCustomPrompt="1"/>
          </p:nvPr>
        </p:nvSpPr>
        <p:spPr>
          <a:xfrm>
            <a:off x="162151" y="4614408"/>
            <a:ext cx="5812744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/>
            </a:lvl2pPr>
          </a:lstStyle>
          <a:p>
            <a:pPr lvl="0"/>
            <a:r>
              <a:rPr lang="nl-NL" dirty="0"/>
              <a:t>Persoonsinformatie</a:t>
            </a:r>
          </a:p>
        </p:txBody>
      </p:sp>
    </p:spTree>
    <p:extLst>
      <p:ext uri="{BB962C8B-B14F-4D97-AF65-F5344CB8AC3E}">
        <p14:creationId xmlns:p14="http://schemas.microsoft.com/office/powerpoint/2010/main" val="214503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cxnSp>
        <p:nvCxnSpPr>
          <p:cNvPr id="7" name="Rechte verbindingslijn 6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75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cxnSp>
        <p:nvCxnSpPr>
          <p:cNvPr id="8" name="Rechte verbindingslijn 7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35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cxnSp>
        <p:nvCxnSpPr>
          <p:cNvPr id="10" name="Rechte verbindingslijn 9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0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cxnSp>
        <p:nvCxnSpPr>
          <p:cNvPr id="6" name="Rechte verbindingslijn 5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06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 err="1"/>
              <a:t>Disclosure</a:t>
            </a:r>
            <a:r>
              <a:rPr lang="nl-NL" dirty="0"/>
              <a:t> belangen</a:t>
            </a:r>
          </a:p>
        </p:txBody>
      </p:sp>
      <p:cxnSp>
        <p:nvCxnSpPr>
          <p:cNvPr id="6" name="Rechte verbindingslijn 5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Tijdelijke aanduiding voor tekst 16"/>
          <p:cNvSpPr>
            <a:spLocks noGrp="1"/>
          </p:cNvSpPr>
          <p:nvPr>
            <p:ph type="body" sz="quarter" idx="11" hasCustomPrompt="1"/>
          </p:nvPr>
        </p:nvSpPr>
        <p:spPr>
          <a:xfrm>
            <a:off x="7276123" y="2293713"/>
            <a:ext cx="4908550" cy="3259748"/>
          </a:xfrm>
        </p:spPr>
        <p:txBody>
          <a:bodyPr/>
          <a:lstStyle>
            <a:lvl1pPr rtl="0" eaLnBrk="1" fontAlgn="auto" latinLnBrk="0" hangingPunct="1">
              <a:defRPr sz="2800"/>
            </a:lvl1pPr>
          </a:lstStyle>
          <a:p>
            <a:pPr rtl="0" eaLnBrk="1" fontAlgn="t" latinLnBrk="0" hangingPunct="1"/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Geen</a:t>
            </a:r>
          </a:p>
          <a:p>
            <a:pPr rtl="0" eaLnBrk="1" fontAlgn="t" latinLnBrk="0" hangingPunct="1"/>
            <a:endParaRPr lang="nl-NL" sz="1800" b="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2" name="Tekstvak 1"/>
          <p:cNvSpPr txBox="1"/>
          <p:nvPr userDrawn="1"/>
        </p:nvSpPr>
        <p:spPr>
          <a:xfrm>
            <a:off x="1267170" y="2293713"/>
            <a:ext cx="6008953" cy="2542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rtl="0" eaLnBrk="1" fontAlgn="t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(Potentiële) belangenverstrengeling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t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Voor bijeenkomst mogelijk relevante relaties met bedrijven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auto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Sponsoring of onderzoeksgeld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auto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Honorarium of andere vergoeding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auto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Aandeelhouder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auto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Andere relatie, namelijk:</a:t>
            </a:r>
            <a:endParaRPr lang="nl-NL" sz="1800" b="0" i="0" u="none" strike="noStrike" dirty="0"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027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98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5778046" y="63510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77847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Rechthoek 3"/>
          <p:cNvSpPr/>
          <p:nvPr/>
        </p:nvSpPr>
        <p:spPr>
          <a:xfrm>
            <a:off x="1" y="1"/>
            <a:ext cx="838200" cy="6858000"/>
          </a:xfrm>
          <a:prstGeom prst="rect">
            <a:avLst/>
          </a:prstGeom>
          <a:solidFill>
            <a:srgbClr val="0778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 descr="Afbeelding met tekst, Lettertype, Graphics, grafische vormgeving&#10;&#10;Automatisch gegenereerde beschrijving">
            <a:extLst>
              <a:ext uri="{FF2B5EF4-FFF2-40B4-BE49-F238E27FC236}">
                <a16:creationId xmlns:a16="http://schemas.microsoft.com/office/drawing/2014/main" id="{898BC5E1-0DF1-989F-4012-7F19EDE6722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641" y="5577640"/>
            <a:ext cx="1909160" cy="83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7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7784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FBE71B-1472-D8E4-E2F0-C7C3092294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CVRM bij ouderen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5E57246-AF91-2C07-DE72-D7BE22C9C2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In (ongeveer) 10 slides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0B1FFDF-4CD0-A1E5-5C81-DB1DF4896A1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0433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9553-231C-BEC5-8C7A-39790DA69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CVRM bij diabetes mellitus type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4460F-11E8-5E48-1169-2EE091523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Hypertensie: </a:t>
            </a:r>
          </a:p>
          <a:p>
            <a:pPr lvl="1"/>
            <a:r>
              <a:rPr lang="nl-NL" dirty="0"/>
              <a:t>70-79 jaar of zeer vitaal/zelfstandig &gt;80 jaar: </a:t>
            </a:r>
          </a:p>
          <a:p>
            <a:pPr lvl="2"/>
            <a:r>
              <a:rPr lang="nl-NL" dirty="0"/>
              <a:t>Streef systolisch &lt;140 mmHg</a:t>
            </a:r>
          </a:p>
          <a:p>
            <a:pPr lvl="2"/>
            <a:r>
              <a:rPr lang="nl-NL" dirty="0"/>
              <a:t>Overweeg hogere streefwaarde bij beperkte levensverwachting, polyfarmacie, uitgebreide </a:t>
            </a:r>
            <a:r>
              <a:rPr lang="nl-NL" dirty="0" err="1"/>
              <a:t>comorbiditeit</a:t>
            </a:r>
            <a:endParaRPr lang="nl-NL" dirty="0"/>
          </a:p>
          <a:p>
            <a:pPr lvl="1"/>
            <a:r>
              <a:rPr lang="nl-NL" dirty="0"/>
              <a:t>&gt;80 jaar: </a:t>
            </a:r>
          </a:p>
          <a:p>
            <a:pPr lvl="2"/>
            <a:r>
              <a:rPr lang="nl-NL" dirty="0"/>
              <a:t>Streef systolisch &lt;150 mmHg, maar diastolisch &gt;70 mmHg</a:t>
            </a:r>
          </a:p>
          <a:p>
            <a:pPr lvl="2"/>
            <a:r>
              <a:rPr lang="nl-NL" dirty="0"/>
              <a:t>Niet meer dan twee antihypertensiva</a:t>
            </a:r>
          </a:p>
          <a:p>
            <a:pPr lvl="2"/>
            <a:r>
              <a:rPr lang="nl-NL" dirty="0"/>
              <a:t>Overweeg te staken bij achteruitgang nierfunctie of cognitieve achteruitgang na </a:t>
            </a:r>
            <a:r>
              <a:rPr lang="nl-NL" dirty="0" err="1"/>
              <a:t>starrt</a:t>
            </a:r>
            <a:endParaRPr lang="nl-NL" dirty="0"/>
          </a:p>
          <a:p>
            <a:pPr lvl="1"/>
            <a:r>
              <a:rPr lang="nl-NL" dirty="0"/>
              <a:t>Keuze van middel:</a:t>
            </a:r>
          </a:p>
          <a:p>
            <a:pPr lvl="2"/>
            <a:r>
              <a:rPr lang="nl-NL" dirty="0"/>
              <a:t>Geen </a:t>
            </a:r>
            <a:r>
              <a:rPr lang="nl-NL" dirty="0" err="1"/>
              <a:t>nierschade</a:t>
            </a:r>
            <a:r>
              <a:rPr lang="nl-NL" dirty="0"/>
              <a:t>/</a:t>
            </a:r>
            <a:r>
              <a:rPr lang="nl-NL" dirty="0" err="1"/>
              <a:t>microalbuminurie</a:t>
            </a:r>
            <a:r>
              <a:rPr lang="nl-NL" dirty="0"/>
              <a:t>: </a:t>
            </a:r>
          </a:p>
          <a:p>
            <a:pPr lvl="3"/>
            <a:r>
              <a:rPr lang="nl-NL" dirty="0"/>
              <a:t>Stap 1: </a:t>
            </a:r>
            <a:r>
              <a:rPr lang="nl-NL" dirty="0" err="1"/>
              <a:t>thiazidediureticum</a:t>
            </a:r>
            <a:r>
              <a:rPr lang="nl-NL" dirty="0"/>
              <a:t>, Stap 2: ACE-remmer/ARB, Stap 3: calciumantagonist</a:t>
            </a:r>
          </a:p>
          <a:p>
            <a:pPr lvl="3"/>
            <a:r>
              <a:rPr lang="nl-NL" dirty="0"/>
              <a:t>Bij chronische </a:t>
            </a:r>
            <a:r>
              <a:rPr lang="nl-NL" dirty="0" err="1"/>
              <a:t>nierschade</a:t>
            </a:r>
            <a:r>
              <a:rPr lang="nl-NL" dirty="0"/>
              <a:t>: ACE-remmer</a:t>
            </a:r>
          </a:p>
          <a:p>
            <a:pPr lvl="3"/>
            <a:r>
              <a:rPr lang="nl-NL" dirty="0"/>
              <a:t>Bij negroïde herkomst stap 1: </a:t>
            </a:r>
            <a:r>
              <a:rPr lang="nl-NL" dirty="0" err="1"/>
              <a:t>thiazidediureticum</a:t>
            </a:r>
            <a:r>
              <a:rPr lang="nl-NL" dirty="0"/>
              <a:t>, stap 2: calciumantagonist</a:t>
            </a:r>
          </a:p>
        </p:txBody>
      </p:sp>
    </p:spTree>
    <p:extLst>
      <p:ext uri="{BB962C8B-B14F-4D97-AF65-F5344CB8AC3E}">
        <p14:creationId xmlns:p14="http://schemas.microsoft.com/office/powerpoint/2010/main" val="1927453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DAE74-58D4-7D8E-1155-4CF05B994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CVRM bij dementie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15A5DF-0F99-4183-6E4F-9B8D057B554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b="1" dirty="0"/>
              <a:t>Bloeddruk</a:t>
            </a:r>
          </a:p>
          <a:p>
            <a:r>
              <a:rPr lang="nl-NL" dirty="0"/>
              <a:t>Betrek CVRM in ACP</a:t>
            </a:r>
          </a:p>
          <a:p>
            <a:r>
              <a:rPr lang="nl-NL" dirty="0"/>
              <a:t>Standaard streefwaarden bij beginnende of milde dementie</a:t>
            </a:r>
          </a:p>
          <a:p>
            <a:r>
              <a:rPr lang="nl-NL" dirty="0"/>
              <a:t>Bij gevorderde dementie SBP &lt;150 mmHg of lager indien goed verdragen</a:t>
            </a:r>
          </a:p>
          <a:p>
            <a:r>
              <a:rPr lang="nl-NL" dirty="0"/>
              <a:t>Jaarlijks controle bloeddruk (daalt over jaren)</a:t>
            </a:r>
          </a:p>
          <a:p>
            <a:r>
              <a:rPr lang="nl-NL" dirty="0"/>
              <a:t>Verricht </a:t>
            </a:r>
            <a:r>
              <a:rPr lang="nl-NL" dirty="0" err="1"/>
              <a:t>orthostasemeting</a:t>
            </a:r>
            <a:endParaRPr lang="nl-NL" dirty="0"/>
          </a:p>
          <a:p>
            <a:r>
              <a:rPr lang="nl-NL" dirty="0"/>
              <a:t>Monitor bijwerkingen</a:t>
            </a:r>
          </a:p>
          <a:p>
            <a:r>
              <a:rPr lang="nl-NL" dirty="0"/>
              <a:t>Pas medicatie aan bij bijwerkingen of hypotensie</a:t>
            </a:r>
          </a:p>
          <a:p>
            <a:r>
              <a:rPr lang="nl-NL" dirty="0"/>
              <a:t>Verricht regelmatig medicatiereview</a:t>
            </a:r>
          </a:p>
          <a:p>
            <a:endParaRPr lang="nl-N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9F28A8-17EB-4E0C-B956-B1E6F5CD94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b="1" dirty="0"/>
              <a:t>Lipiden</a:t>
            </a:r>
          </a:p>
          <a:p>
            <a:r>
              <a:rPr lang="nl-NL" dirty="0"/>
              <a:t>Betrek CVRM in ACP</a:t>
            </a:r>
          </a:p>
          <a:p>
            <a:r>
              <a:rPr lang="nl-NL" dirty="0"/>
              <a:t>Secundaire preventie is te overwegen bij voldoende levensverwachting</a:t>
            </a:r>
          </a:p>
          <a:p>
            <a:r>
              <a:rPr lang="nl-NL" dirty="0"/>
              <a:t>Stop </a:t>
            </a:r>
            <a:r>
              <a:rPr lang="nl-NL" dirty="0" err="1"/>
              <a:t>lipidenverlagende</a:t>
            </a:r>
            <a:r>
              <a:rPr lang="nl-NL" dirty="0"/>
              <a:t> medicatie bij </a:t>
            </a:r>
            <a:r>
              <a:rPr lang="nl-NL" dirty="0" err="1"/>
              <a:t>beperke</a:t>
            </a:r>
            <a:r>
              <a:rPr lang="nl-NL" dirty="0"/>
              <a:t> levensverwachting, gevorderde dementie of ernstige functionele beperking</a:t>
            </a:r>
          </a:p>
          <a:p>
            <a:r>
              <a:rPr lang="nl-NL" dirty="0"/>
              <a:t>Controleer lipidenspectrum minimaal eenmaal na start therapie</a:t>
            </a:r>
          </a:p>
          <a:p>
            <a:r>
              <a:rPr lang="nl-NL" dirty="0"/>
              <a:t>Monitor bijwerkingen</a:t>
            </a:r>
          </a:p>
          <a:p>
            <a:r>
              <a:rPr lang="nl-NL" dirty="0"/>
              <a:t>Pas medicatie bij bijwerkingen</a:t>
            </a:r>
          </a:p>
          <a:p>
            <a:r>
              <a:rPr lang="nl-NL" dirty="0"/>
              <a:t>Verricht regelmatig medicatiereview</a:t>
            </a:r>
          </a:p>
          <a:p>
            <a:endParaRPr lang="nl-NL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2BA1F8-4CD3-92F5-0F15-D4928AFDD8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5026" y="365125"/>
            <a:ext cx="1605567" cy="160556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6EB7935-5258-E474-B488-A27F08C75CA9}"/>
              </a:ext>
            </a:extLst>
          </p:cNvPr>
          <p:cNvSpPr txBox="1"/>
          <p:nvPr/>
        </p:nvSpPr>
        <p:spPr>
          <a:xfrm>
            <a:off x="6821714" y="275999"/>
            <a:ext cx="34834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600" i="1" dirty="0" err="1"/>
              <a:t>Cardiovascular</a:t>
            </a:r>
            <a:r>
              <a:rPr lang="nl-NL" sz="1600" i="1" dirty="0"/>
              <a:t> risk management in persons </a:t>
            </a:r>
            <a:r>
              <a:rPr lang="nl-NL" sz="1600" i="1" dirty="0" err="1"/>
              <a:t>with</a:t>
            </a:r>
            <a:r>
              <a:rPr lang="nl-NL" sz="1600" i="1" dirty="0"/>
              <a:t> dementie, </a:t>
            </a:r>
            <a:r>
              <a:rPr lang="nl-NL" sz="1600" i="1" dirty="0" err="1"/>
              <a:t>Nijskens</a:t>
            </a:r>
            <a:r>
              <a:rPr lang="nl-NL" sz="1600" i="1" dirty="0"/>
              <a:t> et al., Journal of </a:t>
            </a:r>
            <a:r>
              <a:rPr lang="nl-NL" sz="1600" i="1" dirty="0" err="1"/>
              <a:t>Alzheimer’s</a:t>
            </a:r>
            <a:r>
              <a:rPr lang="nl-NL" sz="1600" i="1" dirty="0"/>
              <a:t> </a:t>
            </a:r>
            <a:r>
              <a:rPr lang="nl-NL" sz="1600" i="1" dirty="0" err="1"/>
              <a:t>Disease</a:t>
            </a:r>
            <a:r>
              <a:rPr lang="nl-NL" sz="1600" i="1" dirty="0"/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3791013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4F287-448B-E2B3-246F-D8C48E28E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Bijlages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A46D2-871C-D39B-10DC-CD813164A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5350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997DC-6D1C-4C3B-0769-BB75829BC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Levensverwachting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DF473F-868E-4663-0F8A-13048B73B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7D9FB6C-45A3-65BB-D497-C5EAE0B04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467" y="1661866"/>
            <a:ext cx="9069066" cy="353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89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Verschil jong en oud</a:t>
            </a:r>
          </a:p>
          <a:p>
            <a:r>
              <a:rPr lang="nl-NL" dirty="0"/>
              <a:t>Leefstijladviezen</a:t>
            </a:r>
          </a:p>
          <a:p>
            <a:r>
              <a:rPr lang="nl-NL" dirty="0"/>
              <a:t>Hypertensie</a:t>
            </a:r>
          </a:p>
          <a:p>
            <a:r>
              <a:rPr lang="nl-NL" dirty="0"/>
              <a:t>Lipiden</a:t>
            </a:r>
          </a:p>
          <a:p>
            <a:r>
              <a:rPr lang="nl-NL" dirty="0"/>
              <a:t>Trombocytenaggregatieremmers (</a:t>
            </a:r>
            <a:r>
              <a:rPr lang="nl-NL" dirty="0" err="1"/>
              <a:t>TAR’s</a:t>
            </a:r>
            <a:r>
              <a:rPr lang="nl-NL" dirty="0"/>
              <a:t>)</a:t>
            </a:r>
          </a:p>
          <a:p>
            <a:r>
              <a:rPr lang="nl-NL" dirty="0"/>
              <a:t>CVRM bij ouderen met </a:t>
            </a:r>
            <a:r>
              <a:rPr lang="nl-NL"/>
              <a:t>diabetes mellitus type 2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1559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896F84-CCC8-654C-8A13-68D5D162B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Verschil jong en oud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A7F92A-7615-CF86-44E1-810595CB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90464" cy="4351338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Levensverwachting neemt af</a:t>
            </a:r>
          </a:p>
          <a:p>
            <a:r>
              <a:rPr lang="nl-NL" dirty="0"/>
              <a:t>Veranderde fysiologie</a:t>
            </a:r>
          </a:p>
          <a:p>
            <a:r>
              <a:rPr lang="nl-NL" dirty="0"/>
              <a:t>Multimorbiditeit</a:t>
            </a:r>
          </a:p>
          <a:p>
            <a:r>
              <a:rPr lang="nl-NL" dirty="0"/>
              <a:t>Kwetsbaarheid</a:t>
            </a:r>
          </a:p>
          <a:p>
            <a:r>
              <a:rPr lang="nl-NL" dirty="0"/>
              <a:t>Functionele beperking</a:t>
            </a:r>
          </a:p>
          <a:p>
            <a:r>
              <a:rPr lang="nl-NL" dirty="0"/>
              <a:t>Polyfarmacie</a:t>
            </a:r>
          </a:p>
          <a:p>
            <a:r>
              <a:rPr lang="nl-NL" dirty="0"/>
              <a:t>Farmacokinetiek en -dynamiek</a:t>
            </a:r>
          </a:p>
          <a:p>
            <a:r>
              <a:rPr lang="nl-NL" dirty="0"/>
              <a:t>Bijwerkingen</a:t>
            </a:r>
          </a:p>
          <a:p>
            <a:r>
              <a:rPr lang="nl-NL" dirty="0"/>
              <a:t>Concurrerende risico’s</a:t>
            </a:r>
          </a:p>
          <a:p>
            <a:r>
              <a:rPr lang="nl-NL" dirty="0"/>
              <a:t>Wensen van patiënt</a:t>
            </a:r>
          </a:p>
        </p:txBody>
      </p:sp>
    </p:spTree>
    <p:extLst>
      <p:ext uri="{BB962C8B-B14F-4D97-AF65-F5344CB8AC3E}">
        <p14:creationId xmlns:p14="http://schemas.microsoft.com/office/powerpoint/2010/main" val="467253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2B8FFC7-4D82-0C5E-FEC7-C431EC077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Leefstijladviezen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8EC162-2A23-5131-C94B-1D3A45E16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232" y="1625600"/>
            <a:ext cx="8305065" cy="5003800"/>
          </a:xfrm>
          <a:prstGeom prst="rect">
            <a:avLst/>
          </a:prstGeom>
          <a:noFill/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5FFA3AD-94A5-D30A-808C-FA884F7D91DA}"/>
              </a:ext>
            </a:extLst>
          </p:cNvPr>
          <p:cNvSpPr/>
          <p:nvPr/>
        </p:nvSpPr>
        <p:spPr>
          <a:xfrm>
            <a:off x="3403600" y="4361152"/>
            <a:ext cx="4378960" cy="226824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FB8C12-AEB5-BAAE-8624-5EEEA5A94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4589752"/>
            <a:ext cx="6515100" cy="4351338"/>
          </a:xfrm>
        </p:spPr>
        <p:txBody>
          <a:bodyPr>
            <a:normAutofit/>
          </a:bodyPr>
          <a:lstStyle/>
          <a:p>
            <a:r>
              <a:rPr lang="nl-NL" dirty="0"/>
              <a:t>Stop met roken</a:t>
            </a:r>
          </a:p>
          <a:p>
            <a:r>
              <a:rPr lang="nl-NL" dirty="0"/>
              <a:t>Beweeg volgens Nederlandse Norm </a:t>
            </a:r>
            <a:br>
              <a:rPr lang="nl-NL" dirty="0"/>
            </a:br>
            <a:r>
              <a:rPr lang="nl-NL" dirty="0"/>
              <a:t>Gezond Bewegen</a:t>
            </a:r>
          </a:p>
        </p:txBody>
      </p:sp>
    </p:spTree>
    <p:extLst>
      <p:ext uri="{BB962C8B-B14F-4D97-AF65-F5344CB8AC3E}">
        <p14:creationId xmlns:p14="http://schemas.microsoft.com/office/powerpoint/2010/main" val="947510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5C442-006C-2DCD-E278-90448D90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nl-NL" dirty="0"/>
              <a:t>Hypertensie: streefwaarden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2B6A926-312B-6007-1A67-9D1393D63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Streefwaarden</a:t>
            </a:r>
          </a:p>
          <a:p>
            <a:pPr lvl="1"/>
            <a:r>
              <a:rPr lang="nl-NL" dirty="0"/>
              <a:t>Vitale ouderen: </a:t>
            </a:r>
          </a:p>
          <a:p>
            <a:pPr lvl="2"/>
            <a:r>
              <a:rPr lang="nl-NL" dirty="0"/>
              <a:t>Systolische bloeddruk &lt;150 mmHg </a:t>
            </a:r>
          </a:p>
          <a:p>
            <a:pPr lvl="2"/>
            <a:r>
              <a:rPr lang="nl-NL" dirty="0"/>
              <a:t>Bij afwezigheid bijwerkingen streven &lt;140 mmHg (of zelfs &lt;130 mmHg, Europese richtlijn </a:t>
            </a:r>
            <a:r>
              <a:rPr lang="nl-NL" dirty="0" err="1"/>
              <a:t>Visseren</a:t>
            </a:r>
            <a:r>
              <a:rPr lang="nl-NL" dirty="0"/>
              <a:t> 2021)</a:t>
            </a:r>
          </a:p>
          <a:p>
            <a:pPr lvl="1"/>
            <a:r>
              <a:rPr lang="nl-NL" dirty="0"/>
              <a:t>Kwetsbare ouderen: </a:t>
            </a:r>
          </a:p>
          <a:p>
            <a:pPr lvl="2"/>
            <a:r>
              <a:rPr lang="nl-NL" dirty="0"/>
              <a:t>Systolische bloeddruk &lt;150 met voorzichtig titreren</a:t>
            </a:r>
          </a:p>
          <a:p>
            <a:pPr lvl="2"/>
            <a:r>
              <a:rPr lang="nl-NL" dirty="0"/>
              <a:t>Stop met intensiveren/overweeg verlagen bij diastolisch &lt;70 mmHg ongeacht systolisch</a:t>
            </a:r>
          </a:p>
          <a:p>
            <a:pPr lvl="2"/>
            <a:endParaRPr lang="nl-NL" dirty="0"/>
          </a:p>
          <a:p>
            <a:pPr lvl="1"/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052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E597-FC79-C28F-6707-F2F06E6AD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Hypertensie: keuze antihypertensivum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52391-A6B6-0FD4-A4FA-7B8D75782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Geen eenduidig voorkeursmiddel</a:t>
            </a:r>
          </a:p>
          <a:p>
            <a:r>
              <a:rPr lang="nl-NL" dirty="0"/>
              <a:t>Vermijd alfa- en </a:t>
            </a:r>
            <a:r>
              <a:rPr lang="nl-NL" dirty="0" err="1"/>
              <a:t>betablokkers</a:t>
            </a:r>
            <a:endParaRPr lang="nl-NL" dirty="0"/>
          </a:p>
          <a:p>
            <a:r>
              <a:rPr lang="nl-NL" dirty="0"/>
              <a:t>Start-low-go-slow</a:t>
            </a:r>
          </a:p>
          <a:p>
            <a:r>
              <a:rPr lang="nl-NL" dirty="0"/>
              <a:t>Bij voorkeur eenmaal daags doseren</a:t>
            </a:r>
          </a:p>
          <a:p>
            <a:r>
              <a:rPr lang="nl-NL" dirty="0"/>
              <a:t>Probeer maximaal 2 tot 3 middelen te gebruiken</a:t>
            </a:r>
          </a:p>
        </p:txBody>
      </p:sp>
    </p:spTree>
    <p:extLst>
      <p:ext uri="{BB962C8B-B14F-4D97-AF65-F5344CB8AC3E}">
        <p14:creationId xmlns:p14="http://schemas.microsoft.com/office/powerpoint/2010/main" val="3695087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01440-1706-794B-4948-08AFB73F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Hypertensie: stoppen medicatie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3766E-4AC5-59E2-3DF1-85196D811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Vitale ouderen:</a:t>
            </a:r>
          </a:p>
          <a:p>
            <a:pPr lvl="1"/>
            <a:r>
              <a:rPr lang="nl-NL" dirty="0"/>
              <a:t>Stop niet met medicatie indien geen bijwerkingen</a:t>
            </a:r>
          </a:p>
          <a:p>
            <a:pPr lvl="1"/>
            <a:endParaRPr lang="nl-NL" dirty="0"/>
          </a:p>
          <a:p>
            <a:r>
              <a:rPr lang="nl-NL" dirty="0"/>
              <a:t>Kwetsbare ouderen: </a:t>
            </a:r>
          </a:p>
          <a:p>
            <a:pPr lvl="1"/>
            <a:r>
              <a:rPr lang="nl-NL" dirty="0"/>
              <a:t>Stop laagdrempelig bij het optreden van mogelijke bijwerking</a:t>
            </a:r>
          </a:p>
          <a:p>
            <a:pPr lvl="1"/>
            <a:r>
              <a:rPr lang="nl-NL" dirty="0"/>
              <a:t>Overweeg te stoppen bij gering geschatte levensverwachting</a:t>
            </a:r>
          </a:p>
        </p:txBody>
      </p:sp>
    </p:spTree>
    <p:extLst>
      <p:ext uri="{BB962C8B-B14F-4D97-AF65-F5344CB8AC3E}">
        <p14:creationId xmlns:p14="http://schemas.microsoft.com/office/powerpoint/2010/main" val="2358599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A1F8-98F2-5017-CE97-F3CAF2D5A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Lipiden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098E9-DEA1-E7DA-0044-6E2835300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/>
              <a:t>Vitale ouderen:</a:t>
            </a:r>
          </a:p>
          <a:p>
            <a:pPr lvl="1"/>
            <a:r>
              <a:rPr lang="nl-NL" dirty="0"/>
              <a:t>Overweeg starten bij voldoende levensverwachting en hoog risico</a:t>
            </a:r>
          </a:p>
          <a:p>
            <a:pPr lvl="1"/>
            <a:r>
              <a:rPr lang="nl-NL" dirty="0"/>
              <a:t>Streef naar LDL &lt;2,6 mmol/L</a:t>
            </a:r>
          </a:p>
          <a:p>
            <a:pPr lvl="1"/>
            <a:r>
              <a:rPr lang="nl-NL" dirty="0"/>
              <a:t>Overweeg intensiveren bij goed verdragen en herhaalde cardiovasculaire events</a:t>
            </a:r>
          </a:p>
          <a:p>
            <a:pPr lvl="1"/>
            <a:r>
              <a:rPr lang="nl-NL" dirty="0"/>
              <a:t>Stop alleen bij onoverkomelijke events</a:t>
            </a:r>
          </a:p>
          <a:p>
            <a:pPr lvl="1"/>
            <a:endParaRPr lang="nl-NL" dirty="0"/>
          </a:p>
          <a:p>
            <a:r>
              <a:rPr lang="nl-NL" dirty="0"/>
              <a:t>Kwetsbare ouderen:</a:t>
            </a:r>
          </a:p>
          <a:p>
            <a:pPr lvl="1"/>
            <a:r>
              <a:rPr lang="nl-NL" dirty="0"/>
              <a:t>Start niet of stop bij </a:t>
            </a:r>
            <a:r>
              <a:rPr lang="nl-NL" dirty="0" err="1"/>
              <a:t>patienten</a:t>
            </a:r>
            <a:r>
              <a:rPr lang="nl-NL" dirty="0"/>
              <a:t> zonder hart- en vaatziekten</a:t>
            </a:r>
          </a:p>
          <a:p>
            <a:pPr lvl="1"/>
            <a:r>
              <a:rPr lang="nl-NL" dirty="0"/>
              <a:t>Overweeg te starten na een recent vasculair event en voldoende levensverwachting</a:t>
            </a:r>
          </a:p>
          <a:p>
            <a:pPr lvl="1"/>
            <a:r>
              <a:rPr lang="nl-NL" dirty="0"/>
              <a:t>Overweeg te stoppen bij mogelijke bijwerking of beperkte</a:t>
            </a:r>
            <a:br>
              <a:rPr lang="nl-NL" dirty="0"/>
            </a:br>
            <a:r>
              <a:rPr lang="nl-NL" dirty="0"/>
              <a:t>levensverwachting</a:t>
            </a:r>
          </a:p>
          <a:p>
            <a:pPr lvl="1"/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549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E54DF-BCA1-BC36-0DAB-94CEE9B33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TAR’s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6189E-DB40-286C-795A-0EB11F8ED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Vitale ouderen: </a:t>
            </a:r>
          </a:p>
          <a:p>
            <a:pPr lvl="1"/>
            <a:r>
              <a:rPr lang="nl-NL" dirty="0"/>
              <a:t>Start bij hart- en vaatziekten zoals bij niet-ouderen</a:t>
            </a:r>
          </a:p>
          <a:p>
            <a:pPr lvl="1"/>
            <a:r>
              <a:rPr lang="nl-NL" dirty="0"/>
              <a:t>Stop bij </a:t>
            </a:r>
            <a:r>
              <a:rPr lang="nl-NL" dirty="0" err="1"/>
              <a:t>patient</a:t>
            </a:r>
            <a:r>
              <a:rPr lang="nl-NL" dirty="0"/>
              <a:t> zonder hart- en vaatziekten</a:t>
            </a:r>
          </a:p>
          <a:p>
            <a:pPr lvl="1"/>
            <a:r>
              <a:rPr lang="nl-NL" dirty="0"/>
              <a:t>Overweeg </a:t>
            </a:r>
            <a:r>
              <a:rPr lang="nl-NL" u="sng" dirty="0"/>
              <a:t>tijdelijk</a:t>
            </a:r>
            <a:r>
              <a:rPr lang="nl-NL" dirty="0"/>
              <a:t> stoppen bij (spontane) bloedingscomplicaties</a:t>
            </a:r>
          </a:p>
          <a:p>
            <a:pPr lvl="1"/>
            <a:endParaRPr lang="nl-NL" dirty="0"/>
          </a:p>
          <a:p>
            <a:r>
              <a:rPr lang="nl-NL" dirty="0"/>
              <a:t>Kwetsbare ouderen: </a:t>
            </a:r>
          </a:p>
          <a:p>
            <a:pPr lvl="1"/>
            <a:r>
              <a:rPr lang="nl-NL" dirty="0"/>
              <a:t>Start bij hart- en vaatziekten zoals bij niet-ouderen</a:t>
            </a:r>
          </a:p>
          <a:p>
            <a:pPr lvl="1"/>
            <a:r>
              <a:rPr lang="nl-NL" dirty="0"/>
              <a:t>Stop bij </a:t>
            </a:r>
            <a:r>
              <a:rPr lang="nl-NL" dirty="0" err="1"/>
              <a:t>patient</a:t>
            </a:r>
            <a:r>
              <a:rPr lang="nl-NL" dirty="0"/>
              <a:t> zonder hart- en vaatziekten</a:t>
            </a:r>
          </a:p>
          <a:p>
            <a:pPr lvl="1"/>
            <a:r>
              <a:rPr lang="nl-NL" dirty="0"/>
              <a:t>Overweeg stoppen bij (spontane) bloedingscomplicaties</a:t>
            </a:r>
          </a:p>
        </p:txBody>
      </p:sp>
    </p:spTree>
    <p:extLst>
      <p:ext uri="{BB962C8B-B14F-4D97-AF65-F5344CB8AC3E}">
        <p14:creationId xmlns:p14="http://schemas.microsoft.com/office/powerpoint/2010/main" val="995390770"/>
      </p:ext>
    </p:extLst>
  </p:cSld>
  <p:clrMapOvr>
    <a:masterClrMapping/>
  </p:clrMapOvr>
</p:sld>
</file>

<file path=ppt/theme/theme1.xml><?xml version="1.0" encoding="utf-8"?>
<a:theme xmlns:a="http://schemas.openxmlformats.org/drawingml/2006/main" name="intOG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angepast 1">
      <a:majorFont>
        <a:latin typeface="Helvetica"/>
        <a:ea typeface=""/>
        <a:cs typeface=""/>
      </a:majorFont>
      <a:minorFont>
        <a:latin typeface="Calibri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4.potx" id="{AE9E7A2A-D926-4957-8A4D-FA627C2BEA54}" vid="{63318082-816C-413B-A2D0-D03B522919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0c8133-7ad0-408b-afb1-f58600f2364d" xsi:nil="true"/>
    <lcf76f155ced4ddcb4097134ff3c332f xmlns="191299a0-7221-4a00-a903-e692c88eea4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2D0C6235C1CF44995BB8EBB32EE358" ma:contentTypeVersion="18" ma:contentTypeDescription="Een nieuw document maken." ma:contentTypeScope="" ma:versionID="fa72b644bb69029fd4736da9a216d4a7">
  <xsd:schema xmlns:xsd="http://www.w3.org/2001/XMLSchema" xmlns:xs="http://www.w3.org/2001/XMLSchema" xmlns:p="http://schemas.microsoft.com/office/2006/metadata/properties" xmlns:ns2="500c8133-7ad0-408b-afb1-f58600f2364d" xmlns:ns3="191299a0-7221-4a00-a903-e692c88eea4b" targetNamespace="http://schemas.microsoft.com/office/2006/metadata/properties" ma:root="true" ma:fieldsID="b915ac1689d542841759065f964450b0" ns2:_="" ns3:_="">
    <xsd:import namespace="500c8133-7ad0-408b-afb1-f58600f2364d"/>
    <xsd:import namespace="191299a0-7221-4a00-a903-e692c88eea4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0c8133-7ad0-408b-afb1-f58600f2364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9a3be93-407e-4041-aa3b-47bc015f8334}" ma:internalName="TaxCatchAll" ma:showField="CatchAllData" ma:web="500c8133-7ad0-408b-afb1-f58600f236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299a0-7221-4a00-a903-e692c88eea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c535c092-297d-4d7b-b020-2a34c45c2a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E45CF0-8CB5-4CBD-9459-DDC8808E8D8E}">
  <ds:schemaRefs>
    <ds:schemaRef ds:uri="http://schemas.microsoft.com/office/2006/metadata/properties"/>
    <ds:schemaRef ds:uri="http://schemas.microsoft.com/office/infopath/2007/PartnerControls"/>
    <ds:schemaRef ds:uri="500c8133-7ad0-408b-afb1-f58600f2364d"/>
    <ds:schemaRef ds:uri="191299a0-7221-4a00-a903-e692c88eea4b"/>
  </ds:schemaRefs>
</ds:datastoreItem>
</file>

<file path=customXml/itemProps2.xml><?xml version="1.0" encoding="utf-8"?>
<ds:datastoreItem xmlns:ds="http://schemas.openxmlformats.org/officeDocument/2006/customXml" ds:itemID="{F0BB3034-188A-421B-A3A8-D64E7AD476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48588C-F1EE-45DA-AADE-B411A076DC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0c8133-7ad0-408b-afb1-f58600f2364d"/>
    <ds:schemaRef ds:uri="191299a0-7221-4a00-a903-e692c88eea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INTOGsjabloon250304</Template>
  <TotalTime>389</TotalTime>
  <Words>566</Words>
  <Application>Microsoft Office PowerPoint</Application>
  <PresentationFormat>Widescreen</PresentationFormat>
  <Paragraphs>107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Helvetica</vt:lpstr>
      <vt:lpstr>intOG</vt:lpstr>
      <vt:lpstr>CVRM bij ouderen</vt:lpstr>
      <vt:lpstr>Inhoud</vt:lpstr>
      <vt:lpstr>Verschil jong en oud</vt:lpstr>
      <vt:lpstr>Leefstijladviezen</vt:lpstr>
      <vt:lpstr>Hypertensie: streefwaarden</vt:lpstr>
      <vt:lpstr>Hypertensie: keuze antihypertensivum</vt:lpstr>
      <vt:lpstr>Hypertensie: stoppen medicatie</vt:lpstr>
      <vt:lpstr>Lipiden</vt:lpstr>
      <vt:lpstr>TAR’s</vt:lpstr>
      <vt:lpstr>CVRM bij diabetes mellitus type 2</vt:lpstr>
      <vt:lpstr>CVRM bij dementie</vt:lpstr>
      <vt:lpstr>Bijlages</vt:lpstr>
      <vt:lpstr>Levensverwachting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L’Ortye, Mariëlle</dc:creator>
  <cp:lastModifiedBy>Frank Bijvank</cp:lastModifiedBy>
  <cp:revision>9</cp:revision>
  <dcterms:created xsi:type="dcterms:W3CDTF">2024-03-29T11:12:29Z</dcterms:created>
  <dcterms:modified xsi:type="dcterms:W3CDTF">2025-06-30T16:22:19Z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0x0101000C2D0C6235C1CF44995BB8EBB32EE358</vt:lpwstr>
  </property>
</Properties>
</file>